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13"/>
  </p:notesMasterIdLst>
  <p:sldIdLst>
    <p:sldId id="256" r:id="rId2"/>
    <p:sldId id="257" r:id="rId3"/>
    <p:sldId id="265" r:id="rId4"/>
    <p:sldId id="262" r:id="rId5"/>
    <p:sldId id="267" r:id="rId6"/>
    <p:sldId id="258" r:id="rId7"/>
    <p:sldId id="259" r:id="rId8"/>
    <p:sldId id="260" r:id="rId9"/>
    <p:sldId id="261" r:id="rId10"/>
    <p:sldId id="264"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69" d="100"/>
          <a:sy n="69" d="100"/>
        </p:scale>
        <p:origin x="63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F722AC-888A-4B60-8BFC-478887AEFC3F}" type="datetimeFigureOut">
              <a:rPr lang="en-IN" smtClean="0"/>
              <a:t>02-08-2025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A434ED-A252-45AB-8370-DACA4EA4729F}" type="slidenum">
              <a:rPr lang="en-IN" smtClean="0"/>
              <a:t>‹#›</a:t>
            </a:fld>
            <a:endParaRPr lang="en-IN"/>
          </a:p>
        </p:txBody>
      </p:sp>
    </p:spTree>
    <p:extLst>
      <p:ext uri="{BB962C8B-B14F-4D97-AF65-F5344CB8AC3E}">
        <p14:creationId xmlns:p14="http://schemas.microsoft.com/office/powerpoint/2010/main" val="2971116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A434ED-A252-45AB-8370-DACA4EA4729F}" type="slidenum">
              <a:rPr lang="en-IN" smtClean="0"/>
              <a:t>2</a:t>
            </a:fld>
            <a:endParaRPr lang="en-IN"/>
          </a:p>
        </p:txBody>
      </p:sp>
    </p:spTree>
    <p:extLst>
      <p:ext uri="{BB962C8B-B14F-4D97-AF65-F5344CB8AC3E}">
        <p14:creationId xmlns:p14="http://schemas.microsoft.com/office/powerpoint/2010/main" val="3678218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A434ED-A252-45AB-8370-DACA4EA4729F}" type="slidenum">
              <a:rPr lang="en-IN" smtClean="0"/>
              <a:t>6</a:t>
            </a:fld>
            <a:endParaRPr lang="en-IN"/>
          </a:p>
        </p:txBody>
      </p:sp>
    </p:spTree>
    <p:extLst>
      <p:ext uri="{BB962C8B-B14F-4D97-AF65-F5344CB8AC3E}">
        <p14:creationId xmlns:p14="http://schemas.microsoft.com/office/powerpoint/2010/main" val="1581080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5B56C8-0626-FF79-6B23-B9565563DD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D6294EEC-8562-504A-327F-350C0F6E8A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D12D0F6F-EF34-1E32-6750-F21C026EAC11}"/>
              </a:ext>
            </a:extLst>
          </p:cNvPr>
          <p:cNvSpPr>
            <a:spLocks noGrp="1"/>
          </p:cNvSpPr>
          <p:nvPr>
            <p:ph type="dt" sz="half" idx="10"/>
          </p:nvPr>
        </p:nvSpPr>
        <p:spPr/>
        <p:txBody>
          <a:bodyPr/>
          <a:lstStyle/>
          <a:p>
            <a:fld id="{8CF9C4C8-FFFF-40C6-945E-2BF6C27DF1AC}" type="datetimeFigureOut">
              <a:rPr lang="en-IN" smtClean="0"/>
              <a:t>02-08-2025</a:t>
            </a:fld>
            <a:endParaRPr lang="en-IN"/>
          </a:p>
        </p:txBody>
      </p:sp>
      <p:sp>
        <p:nvSpPr>
          <p:cNvPr id="5" name="Footer Placeholder 4">
            <a:extLst>
              <a:ext uri="{FF2B5EF4-FFF2-40B4-BE49-F238E27FC236}">
                <a16:creationId xmlns:a16="http://schemas.microsoft.com/office/drawing/2014/main" xmlns="" id="{D2DFEFD5-B6E8-5758-9693-BD01D51C58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DFB725E1-E272-73BB-A29E-509D9164ECC8}"/>
              </a:ext>
            </a:extLst>
          </p:cNvPr>
          <p:cNvSpPr>
            <a:spLocks noGrp="1"/>
          </p:cNvSpPr>
          <p:nvPr>
            <p:ph type="sldNum" sz="quarter" idx="12"/>
          </p:nvPr>
        </p:nvSpPr>
        <p:spPr/>
        <p:txBody>
          <a:bodyPr/>
          <a:lstStyle/>
          <a:p>
            <a:fld id="{079D7A43-18D0-4BF7-9320-3E2115E6367B}" type="slidenum">
              <a:rPr lang="en-IN" smtClean="0"/>
              <a:t>‹#›</a:t>
            </a:fld>
            <a:endParaRPr lang="en-IN"/>
          </a:p>
        </p:txBody>
      </p:sp>
    </p:spTree>
    <p:extLst>
      <p:ext uri="{BB962C8B-B14F-4D97-AF65-F5344CB8AC3E}">
        <p14:creationId xmlns:p14="http://schemas.microsoft.com/office/powerpoint/2010/main" val="2553264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C05AF2-74D1-B34E-9F1F-573B9628442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92D5DBDD-929C-155C-5F2A-8214820353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4075FA0-DFE5-1F43-62E5-6934F690881F}"/>
              </a:ext>
            </a:extLst>
          </p:cNvPr>
          <p:cNvSpPr>
            <a:spLocks noGrp="1"/>
          </p:cNvSpPr>
          <p:nvPr>
            <p:ph type="dt" sz="half" idx="10"/>
          </p:nvPr>
        </p:nvSpPr>
        <p:spPr/>
        <p:txBody>
          <a:bodyPr/>
          <a:lstStyle/>
          <a:p>
            <a:fld id="{8CF9C4C8-FFFF-40C6-945E-2BF6C27DF1AC}" type="datetimeFigureOut">
              <a:rPr lang="en-IN" smtClean="0"/>
              <a:t>02-08-2025</a:t>
            </a:fld>
            <a:endParaRPr lang="en-IN"/>
          </a:p>
        </p:txBody>
      </p:sp>
      <p:sp>
        <p:nvSpPr>
          <p:cNvPr id="5" name="Footer Placeholder 4">
            <a:extLst>
              <a:ext uri="{FF2B5EF4-FFF2-40B4-BE49-F238E27FC236}">
                <a16:creationId xmlns:a16="http://schemas.microsoft.com/office/drawing/2014/main" xmlns="" id="{848D2244-AA62-1BF7-8D97-CD59873892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FF0F8F8-5819-1F5D-15BB-903875D5D1B5}"/>
              </a:ext>
            </a:extLst>
          </p:cNvPr>
          <p:cNvSpPr>
            <a:spLocks noGrp="1"/>
          </p:cNvSpPr>
          <p:nvPr>
            <p:ph type="sldNum" sz="quarter" idx="12"/>
          </p:nvPr>
        </p:nvSpPr>
        <p:spPr/>
        <p:txBody>
          <a:bodyPr/>
          <a:lstStyle/>
          <a:p>
            <a:fld id="{079D7A43-18D0-4BF7-9320-3E2115E6367B}" type="slidenum">
              <a:rPr lang="en-IN" smtClean="0"/>
              <a:t>‹#›</a:t>
            </a:fld>
            <a:endParaRPr lang="en-IN"/>
          </a:p>
        </p:txBody>
      </p:sp>
    </p:spTree>
    <p:extLst>
      <p:ext uri="{BB962C8B-B14F-4D97-AF65-F5344CB8AC3E}">
        <p14:creationId xmlns:p14="http://schemas.microsoft.com/office/powerpoint/2010/main" val="2376908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D8C0E1C-B6E0-726E-F03A-E6EA7A6D70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2D68282C-FA63-BF7D-2D54-BF71475369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AA616D2-EDB4-F2F1-8DD8-3B5735F89886}"/>
              </a:ext>
            </a:extLst>
          </p:cNvPr>
          <p:cNvSpPr>
            <a:spLocks noGrp="1"/>
          </p:cNvSpPr>
          <p:nvPr>
            <p:ph type="dt" sz="half" idx="10"/>
          </p:nvPr>
        </p:nvSpPr>
        <p:spPr/>
        <p:txBody>
          <a:bodyPr/>
          <a:lstStyle/>
          <a:p>
            <a:fld id="{8CF9C4C8-FFFF-40C6-945E-2BF6C27DF1AC}" type="datetimeFigureOut">
              <a:rPr lang="en-IN" smtClean="0"/>
              <a:t>02-08-2025</a:t>
            </a:fld>
            <a:endParaRPr lang="en-IN"/>
          </a:p>
        </p:txBody>
      </p:sp>
      <p:sp>
        <p:nvSpPr>
          <p:cNvPr id="5" name="Footer Placeholder 4">
            <a:extLst>
              <a:ext uri="{FF2B5EF4-FFF2-40B4-BE49-F238E27FC236}">
                <a16:creationId xmlns:a16="http://schemas.microsoft.com/office/drawing/2014/main" xmlns="" id="{927ECCD2-61F1-8E38-9CBD-760A0C6FE2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A499C1F-E4BA-24CA-C22B-10092E366CAC}"/>
              </a:ext>
            </a:extLst>
          </p:cNvPr>
          <p:cNvSpPr>
            <a:spLocks noGrp="1"/>
          </p:cNvSpPr>
          <p:nvPr>
            <p:ph type="sldNum" sz="quarter" idx="12"/>
          </p:nvPr>
        </p:nvSpPr>
        <p:spPr/>
        <p:txBody>
          <a:bodyPr/>
          <a:lstStyle/>
          <a:p>
            <a:fld id="{079D7A43-18D0-4BF7-9320-3E2115E6367B}" type="slidenum">
              <a:rPr lang="en-IN" smtClean="0"/>
              <a:t>‹#›</a:t>
            </a:fld>
            <a:endParaRPr lang="en-IN"/>
          </a:p>
        </p:txBody>
      </p:sp>
    </p:spTree>
    <p:extLst>
      <p:ext uri="{BB962C8B-B14F-4D97-AF65-F5344CB8AC3E}">
        <p14:creationId xmlns:p14="http://schemas.microsoft.com/office/powerpoint/2010/main" val="2489278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8D2102-1378-0151-6C81-4CC5714AEE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83DCD7C-8E58-DF43-ED72-EF25F685A6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D7754CB-6E36-0FFF-1ED2-67D3AC4D43AA}"/>
              </a:ext>
            </a:extLst>
          </p:cNvPr>
          <p:cNvSpPr>
            <a:spLocks noGrp="1"/>
          </p:cNvSpPr>
          <p:nvPr>
            <p:ph type="dt" sz="half" idx="10"/>
          </p:nvPr>
        </p:nvSpPr>
        <p:spPr/>
        <p:txBody>
          <a:bodyPr/>
          <a:lstStyle/>
          <a:p>
            <a:fld id="{8CF9C4C8-FFFF-40C6-945E-2BF6C27DF1AC}" type="datetimeFigureOut">
              <a:rPr lang="en-IN" smtClean="0"/>
              <a:t>02-08-2025</a:t>
            </a:fld>
            <a:endParaRPr lang="en-IN"/>
          </a:p>
        </p:txBody>
      </p:sp>
      <p:sp>
        <p:nvSpPr>
          <p:cNvPr id="5" name="Footer Placeholder 4">
            <a:extLst>
              <a:ext uri="{FF2B5EF4-FFF2-40B4-BE49-F238E27FC236}">
                <a16:creationId xmlns:a16="http://schemas.microsoft.com/office/drawing/2014/main" xmlns="" id="{DB6A3D83-B58A-1B16-B76D-56145F1472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27A1B9C-A521-C7F8-161A-EE57D86968DA}"/>
              </a:ext>
            </a:extLst>
          </p:cNvPr>
          <p:cNvSpPr>
            <a:spLocks noGrp="1"/>
          </p:cNvSpPr>
          <p:nvPr>
            <p:ph type="sldNum" sz="quarter" idx="12"/>
          </p:nvPr>
        </p:nvSpPr>
        <p:spPr/>
        <p:txBody>
          <a:bodyPr/>
          <a:lstStyle/>
          <a:p>
            <a:fld id="{079D7A43-18D0-4BF7-9320-3E2115E6367B}" type="slidenum">
              <a:rPr lang="en-IN" smtClean="0"/>
              <a:t>‹#›</a:t>
            </a:fld>
            <a:endParaRPr lang="en-IN"/>
          </a:p>
        </p:txBody>
      </p:sp>
    </p:spTree>
    <p:extLst>
      <p:ext uri="{BB962C8B-B14F-4D97-AF65-F5344CB8AC3E}">
        <p14:creationId xmlns:p14="http://schemas.microsoft.com/office/powerpoint/2010/main" val="772715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F35329-FFDD-5860-90CA-E6AA82F040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A4AC174E-5AE4-39FF-809C-09C98A84F0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7ED18966-1B05-3381-0350-A6F1B05E27CB}"/>
              </a:ext>
            </a:extLst>
          </p:cNvPr>
          <p:cNvSpPr>
            <a:spLocks noGrp="1"/>
          </p:cNvSpPr>
          <p:nvPr>
            <p:ph type="dt" sz="half" idx="10"/>
          </p:nvPr>
        </p:nvSpPr>
        <p:spPr/>
        <p:txBody>
          <a:bodyPr/>
          <a:lstStyle/>
          <a:p>
            <a:fld id="{8CF9C4C8-FFFF-40C6-945E-2BF6C27DF1AC}" type="datetimeFigureOut">
              <a:rPr lang="en-IN" smtClean="0"/>
              <a:t>02-08-2025</a:t>
            </a:fld>
            <a:endParaRPr lang="en-IN"/>
          </a:p>
        </p:txBody>
      </p:sp>
      <p:sp>
        <p:nvSpPr>
          <p:cNvPr id="5" name="Footer Placeholder 4">
            <a:extLst>
              <a:ext uri="{FF2B5EF4-FFF2-40B4-BE49-F238E27FC236}">
                <a16:creationId xmlns:a16="http://schemas.microsoft.com/office/drawing/2014/main" xmlns="" id="{D1A5C6C1-2349-E41E-8FA6-5453EB20CB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8B20738-2D7C-85A8-D574-9B7854ECC8FC}"/>
              </a:ext>
            </a:extLst>
          </p:cNvPr>
          <p:cNvSpPr>
            <a:spLocks noGrp="1"/>
          </p:cNvSpPr>
          <p:nvPr>
            <p:ph type="sldNum" sz="quarter" idx="12"/>
          </p:nvPr>
        </p:nvSpPr>
        <p:spPr/>
        <p:txBody>
          <a:bodyPr/>
          <a:lstStyle/>
          <a:p>
            <a:fld id="{079D7A43-18D0-4BF7-9320-3E2115E6367B}" type="slidenum">
              <a:rPr lang="en-IN" smtClean="0"/>
              <a:t>‹#›</a:t>
            </a:fld>
            <a:endParaRPr lang="en-IN"/>
          </a:p>
        </p:txBody>
      </p:sp>
    </p:spTree>
    <p:extLst>
      <p:ext uri="{BB962C8B-B14F-4D97-AF65-F5344CB8AC3E}">
        <p14:creationId xmlns:p14="http://schemas.microsoft.com/office/powerpoint/2010/main" val="2232611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27D754-9AA8-D3C6-6EAC-30EC0F35CAE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6BA6EA69-AEBA-9D4E-4252-CFC3B31028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857F45F8-73B5-B602-32BB-02589F31C3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BE3A3909-43F9-511E-9496-6DC481F7537E}"/>
              </a:ext>
            </a:extLst>
          </p:cNvPr>
          <p:cNvSpPr>
            <a:spLocks noGrp="1"/>
          </p:cNvSpPr>
          <p:nvPr>
            <p:ph type="dt" sz="half" idx="10"/>
          </p:nvPr>
        </p:nvSpPr>
        <p:spPr/>
        <p:txBody>
          <a:bodyPr/>
          <a:lstStyle/>
          <a:p>
            <a:fld id="{8CF9C4C8-FFFF-40C6-945E-2BF6C27DF1AC}" type="datetimeFigureOut">
              <a:rPr lang="en-IN" smtClean="0"/>
              <a:t>02-08-2025</a:t>
            </a:fld>
            <a:endParaRPr lang="en-IN"/>
          </a:p>
        </p:txBody>
      </p:sp>
      <p:sp>
        <p:nvSpPr>
          <p:cNvPr id="6" name="Footer Placeholder 5">
            <a:extLst>
              <a:ext uri="{FF2B5EF4-FFF2-40B4-BE49-F238E27FC236}">
                <a16:creationId xmlns:a16="http://schemas.microsoft.com/office/drawing/2014/main" xmlns="" id="{28A68BCB-539E-030D-2F84-88522155AF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2374959F-3658-3B54-2932-AC2B33EA473C}"/>
              </a:ext>
            </a:extLst>
          </p:cNvPr>
          <p:cNvSpPr>
            <a:spLocks noGrp="1"/>
          </p:cNvSpPr>
          <p:nvPr>
            <p:ph type="sldNum" sz="quarter" idx="12"/>
          </p:nvPr>
        </p:nvSpPr>
        <p:spPr/>
        <p:txBody>
          <a:bodyPr/>
          <a:lstStyle/>
          <a:p>
            <a:fld id="{079D7A43-18D0-4BF7-9320-3E2115E6367B}" type="slidenum">
              <a:rPr lang="en-IN" smtClean="0"/>
              <a:t>‹#›</a:t>
            </a:fld>
            <a:endParaRPr lang="en-IN"/>
          </a:p>
        </p:txBody>
      </p:sp>
    </p:spTree>
    <p:extLst>
      <p:ext uri="{BB962C8B-B14F-4D97-AF65-F5344CB8AC3E}">
        <p14:creationId xmlns:p14="http://schemas.microsoft.com/office/powerpoint/2010/main" val="1112363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C581F6-7C8F-1C9B-B478-E7DB3FCDCE5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2384176-8A39-0469-4EF3-E395368278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7469FC0C-7E9E-D1AD-D036-A8F33D9AF0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77F4BF1F-FB2F-3070-3A6B-5F6842F4E7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22E138C9-1A07-72E0-9625-8AA9ED83AA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91F943CB-4951-CE8A-E815-8469BFA53DA7}"/>
              </a:ext>
            </a:extLst>
          </p:cNvPr>
          <p:cNvSpPr>
            <a:spLocks noGrp="1"/>
          </p:cNvSpPr>
          <p:nvPr>
            <p:ph type="dt" sz="half" idx="10"/>
          </p:nvPr>
        </p:nvSpPr>
        <p:spPr/>
        <p:txBody>
          <a:bodyPr/>
          <a:lstStyle/>
          <a:p>
            <a:fld id="{8CF9C4C8-FFFF-40C6-945E-2BF6C27DF1AC}" type="datetimeFigureOut">
              <a:rPr lang="en-IN" smtClean="0"/>
              <a:t>02-08-2025</a:t>
            </a:fld>
            <a:endParaRPr lang="en-IN"/>
          </a:p>
        </p:txBody>
      </p:sp>
      <p:sp>
        <p:nvSpPr>
          <p:cNvPr id="8" name="Footer Placeholder 7">
            <a:extLst>
              <a:ext uri="{FF2B5EF4-FFF2-40B4-BE49-F238E27FC236}">
                <a16:creationId xmlns:a16="http://schemas.microsoft.com/office/drawing/2014/main" xmlns="" id="{81FDA266-9E61-4772-56E1-24F38F8CB3F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845FD79F-CE81-5A2C-92BF-A42300373097}"/>
              </a:ext>
            </a:extLst>
          </p:cNvPr>
          <p:cNvSpPr>
            <a:spLocks noGrp="1"/>
          </p:cNvSpPr>
          <p:nvPr>
            <p:ph type="sldNum" sz="quarter" idx="12"/>
          </p:nvPr>
        </p:nvSpPr>
        <p:spPr/>
        <p:txBody>
          <a:bodyPr/>
          <a:lstStyle/>
          <a:p>
            <a:fld id="{079D7A43-18D0-4BF7-9320-3E2115E6367B}" type="slidenum">
              <a:rPr lang="en-IN" smtClean="0"/>
              <a:t>‹#›</a:t>
            </a:fld>
            <a:endParaRPr lang="en-IN"/>
          </a:p>
        </p:txBody>
      </p:sp>
    </p:spTree>
    <p:extLst>
      <p:ext uri="{BB962C8B-B14F-4D97-AF65-F5344CB8AC3E}">
        <p14:creationId xmlns:p14="http://schemas.microsoft.com/office/powerpoint/2010/main" val="2146946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421E51-F24D-0BEA-45E3-68FBFE52AD4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4778F477-0A9B-A333-47CC-BD19B60EE602}"/>
              </a:ext>
            </a:extLst>
          </p:cNvPr>
          <p:cNvSpPr>
            <a:spLocks noGrp="1"/>
          </p:cNvSpPr>
          <p:nvPr>
            <p:ph type="dt" sz="half" idx="10"/>
          </p:nvPr>
        </p:nvSpPr>
        <p:spPr/>
        <p:txBody>
          <a:bodyPr/>
          <a:lstStyle/>
          <a:p>
            <a:fld id="{8CF9C4C8-FFFF-40C6-945E-2BF6C27DF1AC}" type="datetimeFigureOut">
              <a:rPr lang="en-IN" smtClean="0"/>
              <a:t>02-08-2025</a:t>
            </a:fld>
            <a:endParaRPr lang="en-IN"/>
          </a:p>
        </p:txBody>
      </p:sp>
      <p:sp>
        <p:nvSpPr>
          <p:cNvPr id="4" name="Footer Placeholder 3">
            <a:extLst>
              <a:ext uri="{FF2B5EF4-FFF2-40B4-BE49-F238E27FC236}">
                <a16:creationId xmlns:a16="http://schemas.microsoft.com/office/drawing/2014/main" xmlns="" id="{142889BD-08F3-FE23-FB6B-6BE723093ED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01EBF5E1-4B56-15A2-F2D3-160243302874}"/>
              </a:ext>
            </a:extLst>
          </p:cNvPr>
          <p:cNvSpPr>
            <a:spLocks noGrp="1"/>
          </p:cNvSpPr>
          <p:nvPr>
            <p:ph type="sldNum" sz="quarter" idx="12"/>
          </p:nvPr>
        </p:nvSpPr>
        <p:spPr/>
        <p:txBody>
          <a:bodyPr/>
          <a:lstStyle/>
          <a:p>
            <a:fld id="{079D7A43-18D0-4BF7-9320-3E2115E6367B}" type="slidenum">
              <a:rPr lang="en-IN" smtClean="0"/>
              <a:t>‹#›</a:t>
            </a:fld>
            <a:endParaRPr lang="en-IN"/>
          </a:p>
        </p:txBody>
      </p:sp>
    </p:spTree>
    <p:extLst>
      <p:ext uri="{BB962C8B-B14F-4D97-AF65-F5344CB8AC3E}">
        <p14:creationId xmlns:p14="http://schemas.microsoft.com/office/powerpoint/2010/main" val="15195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9407367-048D-F37E-9569-8FEDB4346B4B}"/>
              </a:ext>
            </a:extLst>
          </p:cNvPr>
          <p:cNvSpPr>
            <a:spLocks noGrp="1"/>
          </p:cNvSpPr>
          <p:nvPr>
            <p:ph type="dt" sz="half" idx="10"/>
          </p:nvPr>
        </p:nvSpPr>
        <p:spPr/>
        <p:txBody>
          <a:bodyPr/>
          <a:lstStyle/>
          <a:p>
            <a:fld id="{8CF9C4C8-FFFF-40C6-945E-2BF6C27DF1AC}" type="datetimeFigureOut">
              <a:rPr lang="en-IN" smtClean="0"/>
              <a:t>02-08-2025</a:t>
            </a:fld>
            <a:endParaRPr lang="en-IN"/>
          </a:p>
        </p:txBody>
      </p:sp>
      <p:sp>
        <p:nvSpPr>
          <p:cNvPr id="3" name="Footer Placeholder 2">
            <a:extLst>
              <a:ext uri="{FF2B5EF4-FFF2-40B4-BE49-F238E27FC236}">
                <a16:creationId xmlns:a16="http://schemas.microsoft.com/office/drawing/2014/main" xmlns="" id="{6AD39358-50B1-25F4-1047-D77728DBFE3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7E0B30FA-CB04-3B45-7847-A61E67E561C6}"/>
              </a:ext>
            </a:extLst>
          </p:cNvPr>
          <p:cNvSpPr>
            <a:spLocks noGrp="1"/>
          </p:cNvSpPr>
          <p:nvPr>
            <p:ph type="sldNum" sz="quarter" idx="12"/>
          </p:nvPr>
        </p:nvSpPr>
        <p:spPr/>
        <p:txBody>
          <a:bodyPr/>
          <a:lstStyle/>
          <a:p>
            <a:fld id="{079D7A43-18D0-4BF7-9320-3E2115E6367B}" type="slidenum">
              <a:rPr lang="en-IN" smtClean="0"/>
              <a:t>‹#›</a:t>
            </a:fld>
            <a:endParaRPr lang="en-IN"/>
          </a:p>
        </p:txBody>
      </p:sp>
    </p:spTree>
    <p:extLst>
      <p:ext uri="{BB962C8B-B14F-4D97-AF65-F5344CB8AC3E}">
        <p14:creationId xmlns:p14="http://schemas.microsoft.com/office/powerpoint/2010/main" val="3027656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FA2F99-67BF-8022-75A9-3FEF4E7305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948445D8-2325-CD30-AF8A-6314AA7356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19F9DD66-85A3-0792-CC0C-4489525128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4A83A98-B6C2-8507-18D6-88F4EBDA75DC}"/>
              </a:ext>
            </a:extLst>
          </p:cNvPr>
          <p:cNvSpPr>
            <a:spLocks noGrp="1"/>
          </p:cNvSpPr>
          <p:nvPr>
            <p:ph type="dt" sz="half" idx="10"/>
          </p:nvPr>
        </p:nvSpPr>
        <p:spPr/>
        <p:txBody>
          <a:bodyPr/>
          <a:lstStyle/>
          <a:p>
            <a:fld id="{8CF9C4C8-FFFF-40C6-945E-2BF6C27DF1AC}" type="datetimeFigureOut">
              <a:rPr lang="en-IN" smtClean="0"/>
              <a:t>02-08-2025</a:t>
            </a:fld>
            <a:endParaRPr lang="en-IN"/>
          </a:p>
        </p:txBody>
      </p:sp>
      <p:sp>
        <p:nvSpPr>
          <p:cNvPr id="6" name="Footer Placeholder 5">
            <a:extLst>
              <a:ext uri="{FF2B5EF4-FFF2-40B4-BE49-F238E27FC236}">
                <a16:creationId xmlns:a16="http://schemas.microsoft.com/office/drawing/2014/main" xmlns="" id="{BE7BC283-0CE3-DB7F-AD7A-DEECD9298F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C7468730-1D10-0BF8-8674-37547A55CEDE}"/>
              </a:ext>
            </a:extLst>
          </p:cNvPr>
          <p:cNvSpPr>
            <a:spLocks noGrp="1"/>
          </p:cNvSpPr>
          <p:nvPr>
            <p:ph type="sldNum" sz="quarter" idx="12"/>
          </p:nvPr>
        </p:nvSpPr>
        <p:spPr/>
        <p:txBody>
          <a:bodyPr/>
          <a:lstStyle/>
          <a:p>
            <a:fld id="{079D7A43-18D0-4BF7-9320-3E2115E6367B}" type="slidenum">
              <a:rPr lang="en-IN" smtClean="0"/>
              <a:t>‹#›</a:t>
            </a:fld>
            <a:endParaRPr lang="en-IN"/>
          </a:p>
        </p:txBody>
      </p:sp>
    </p:spTree>
    <p:extLst>
      <p:ext uri="{BB962C8B-B14F-4D97-AF65-F5344CB8AC3E}">
        <p14:creationId xmlns:p14="http://schemas.microsoft.com/office/powerpoint/2010/main" val="2130786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252C53-246D-D271-8350-9113600128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57A2BB41-7B5E-0952-0BD9-CD6791AED2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xmlns="" id="{2F6D1EA7-B6AB-8DE4-1908-F7B81A9D1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739DC30-1607-7BC0-B455-6B5A058C35EC}"/>
              </a:ext>
            </a:extLst>
          </p:cNvPr>
          <p:cNvSpPr>
            <a:spLocks noGrp="1"/>
          </p:cNvSpPr>
          <p:nvPr>
            <p:ph type="dt" sz="half" idx="10"/>
          </p:nvPr>
        </p:nvSpPr>
        <p:spPr/>
        <p:txBody>
          <a:bodyPr/>
          <a:lstStyle/>
          <a:p>
            <a:fld id="{8CF9C4C8-FFFF-40C6-945E-2BF6C27DF1AC}" type="datetimeFigureOut">
              <a:rPr lang="en-IN" smtClean="0"/>
              <a:t>02-08-2025</a:t>
            </a:fld>
            <a:endParaRPr lang="en-IN"/>
          </a:p>
        </p:txBody>
      </p:sp>
      <p:sp>
        <p:nvSpPr>
          <p:cNvPr id="6" name="Footer Placeholder 5">
            <a:extLst>
              <a:ext uri="{FF2B5EF4-FFF2-40B4-BE49-F238E27FC236}">
                <a16:creationId xmlns:a16="http://schemas.microsoft.com/office/drawing/2014/main" xmlns="" id="{2C166C69-E9C6-0AEA-090B-F05A6B668D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D7D91DD8-3AC4-21EF-2033-A20434297F1F}"/>
              </a:ext>
            </a:extLst>
          </p:cNvPr>
          <p:cNvSpPr>
            <a:spLocks noGrp="1"/>
          </p:cNvSpPr>
          <p:nvPr>
            <p:ph type="sldNum" sz="quarter" idx="12"/>
          </p:nvPr>
        </p:nvSpPr>
        <p:spPr/>
        <p:txBody>
          <a:bodyPr/>
          <a:lstStyle/>
          <a:p>
            <a:fld id="{079D7A43-18D0-4BF7-9320-3E2115E6367B}" type="slidenum">
              <a:rPr lang="en-IN" smtClean="0"/>
              <a:t>‹#›</a:t>
            </a:fld>
            <a:endParaRPr lang="en-IN"/>
          </a:p>
        </p:txBody>
      </p:sp>
    </p:spTree>
    <p:extLst>
      <p:ext uri="{BB962C8B-B14F-4D97-AF65-F5344CB8AC3E}">
        <p14:creationId xmlns:p14="http://schemas.microsoft.com/office/powerpoint/2010/main" val="554992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4C49750-36D3-AEC9-4BCC-1EFD626B36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8B2ACC98-D228-5883-E4B0-EA0CACA0AB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B3E0732-2392-6EBC-47A4-47DC45FACE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F9C4C8-FFFF-40C6-945E-2BF6C27DF1AC}" type="datetimeFigureOut">
              <a:rPr lang="en-IN" smtClean="0"/>
              <a:t>02-08-2025</a:t>
            </a:fld>
            <a:endParaRPr lang="en-IN"/>
          </a:p>
        </p:txBody>
      </p:sp>
      <p:sp>
        <p:nvSpPr>
          <p:cNvPr id="5" name="Footer Placeholder 4">
            <a:extLst>
              <a:ext uri="{FF2B5EF4-FFF2-40B4-BE49-F238E27FC236}">
                <a16:creationId xmlns:a16="http://schemas.microsoft.com/office/drawing/2014/main" xmlns="" id="{F194589F-85B8-836C-96A0-21F0586D34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FDEA130C-74D0-F5E7-20B4-B7FE762706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D7A43-18D0-4BF7-9320-3E2115E6367B}" type="slidenum">
              <a:rPr lang="en-IN" smtClean="0"/>
              <a:t>‹#›</a:t>
            </a:fld>
            <a:endParaRPr lang="en-IN"/>
          </a:p>
        </p:txBody>
      </p:sp>
    </p:spTree>
    <p:extLst>
      <p:ext uri="{BB962C8B-B14F-4D97-AF65-F5344CB8AC3E}">
        <p14:creationId xmlns:p14="http://schemas.microsoft.com/office/powerpoint/2010/main" val="168860446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lowchart: Process 36">
            <a:extLst>
              <a:ext uri="{FF2B5EF4-FFF2-40B4-BE49-F238E27FC236}">
                <a16:creationId xmlns:a16="http://schemas.microsoft.com/office/drawing/2014/main" xmlns="" id="{AF0042CF-097F-567C-5070-660E371A7B84}"/>
              </a:ext>
            </a:extLst>
          </p:cNvPr>
          <p:cNvSpPr/>
          <p:nvPr/>
        </p:nvSpPr>
        <p:spPr>
          <a:xfrm>
            <a:off x="8785185" y="4998509"/>
            <a:ext cx="2642886" cy="1309594"/>
          </a:xfrm>
          <a:prstGeom prst="flowChartProcess">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xmlns="" id="{9331A078-35A4-A483-1719-5CA8F9C093F9}"/>
              </a:ext>
            </a:extLst>
          </p:cNvPr>
          <p:cNvSpPr/>
          <p:nvPr/>
        </p:nvSpPr>
        <p:spPr>
          <a:xfrm>
            <a:off x="3554645" y="300011"/>
            <a:ext cx="4948107" cy="8063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800" b="1" dirty="0"/>
              <a:t>Cognitive AI Hackathon</a:t>
            </a:r>
          </a:p>
        </p:txBody>
      </p:sp>
      <p:sp>
        <p:nvSpPr>
          <p:cNvPr id="28" name="Half Frame 27">
            <a:extLst>
              <a:ext uri="{FF2B5EF4-FFF2-40B4-BE49-F238E27FC236}">
                <a16:creationId xmlns:a16="http://schemas.microsoft.com/office/drawing/2014/main" xmlns="" id="{8A8259AC-7E00-9BEC-12C7-312DB82AABE6}"/>
              </a:ext>
            </a:extLst>
          </p:cNvPr>
          <p:cNvSpPr/>
          <p:nvPr/>
        </p:nvSpPr>
        <p:spPr>
          <a:xfrm>
            <a:off x="-14098" y="2681"/>
            <a:ext cx="1527858" cy="1235809"/>
          </a:xfrm>
          <a:prstGeom prst="halfFram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0" name="Half Frame 29">
            <a:extLst>
              <a:ext uri="{FF2B5EF4-FFF2-40B4-BE49-F238E27FC236}">
                <a16:creationId xmlns:a16="http://schemas.microsoft.com/office/drawing/2014/main" xmlns="" id="{6F228E02-528E-2D8E-0A54-2191D3696822}"/>
              </a:ext>
            </a:extLst>
          </p:cNvPr>
          <p:cNvSpPr/>
          <p:nvPr/>
        </p:nvSpPr>
        <p:spPr>
          <a:xfrm rot="16200000">
            <a:off x="-146024" y="5480881"/>
            <a:ext cx="1527858" cy="1235809"/>
          </a:xfrm>
          <a:prstGeom prst="halfFra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31" name="Half Frame 30">
            <a:extLst>
              <a:ext uri="{FF2B5EF4-FFF2-40B4-BE49-F238E27FC236}">
                <a16:creationId xmlns:a16="http://schemas.microsoft.com/office/drawing/2014/main" xmlns="" id="{213841B9-A6A4-FE80-E734-9BE0C93A9DC7}"/>
              </a:ext>
            </a:extLst>
          </p:cNvPr>
          <p:cNvSpPr/>
          <p:nvPr/>
        </p:nvSpPr>
        <p:spPr>
          <a:xfrm rot="5400000">
            <a:off x="10810166" y="85281"/>
            <a:ext cx="1527858" cy="1235809"/>
          </a:xfrm>
          <a:prstGeom prst="halfFram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2" name="Half Frame 31">
            <a:extLst>
              <a:ext uri="{FF2B5EF4-FFF2-40B4-BE49-F238E27FC236}">
                <a16:creationId xmlns:a16="http://schemas.microsoft.com/office/drawing/2014/main" xmlns="" id="{D2DEEE8E-9489-1A53-8F00-0F7B146422F4}"/>
              </a:ext>
            </a:extLst>
          </p:cNvPr>
          <p:cNvSpPr/>
          <p:nvPr/>
        </p:nvSpPr>
        <p:spPr>
          <a:xfrm rot="10800000">
            <a:off x="10664142" y="5622191"/>
            <a:ext cx="1527858" cy="1235809"/>
          </a:xfrm>
          <a:prstGeom prst="halfFra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 name="TextBox 34">
            <a:extLst>
              <a:ext uri="{FF2B5EF4-FFF2-40B4-BE49-F238E27FC236}">
                <a16:creationId xmlns:a16="http://schemas.microsoft.com/office/drawing/2014/main" xmlns="" id="{117BAD47-832C-25F2-ABDD-E4C5C8F74E6E}"/>
              </a:ext>
            </a:extLst>
          </p:cNvPr>
          <p:cNvSpPr txBox="1"/>
          <p:nvPr/>
        </p:nvSpPr>
        <p:spPr>
          <a:xfrm>
            <a:off x="8892385" y="4960808"/>
            <a:ext cx="2428485" cy="1384995"/>
          </a:xfrm>
          <a:prstGeom prst="rect">
            <a:avLst/>
          </a:prstGeom>
          <a:noFill/>
        </p:spPr>
        <p:txBody>
          <a:bodyPr wrap="none" rtlCol="0">
            <a:spAutoFit/>
          </a:bodyPr>
          <a:lstStyle/>
          <a:p>
            <a:r>
              <a:rPr lang="en-IN" sz="2400" b="1" dirty="0"/>
              <a:t>Team Members</a:t>
            </a:r>
          </a:p>
          <a:p>
            <a:r>
              <a:rPr lang="en-IN" sz="2000" dirty="0"/>
              <a:t>    L. Bharat</a:t>
            </a:r>
          </a:p>
          <a:p>
            <a:r>
              <a:rPr lang="en-IN" sz="2000" dirty="0"/>
              <a:t>    M. Venkata Kishore</a:t>
            </a:r>
          </a:p>
          <a:p>
            <a:r>
              <a:rPr lang="en-IN" sz="2000" dirty="0"/>
              <a:t>    P. Jaya Ram</a:t>
            </a:r>
          </a:p>
        </p:txBody>
      </p:sp>
      <p:sp>
        <p:nvSpPr>
          <p:cNvPr id="4" name="TextBox 3">
            <a:extLst>
              <a:ext uri="{FF2B5EF4-FFF2-40B4-BE49-F238E27FC236}">
                <a16:creationId xmlns:a16="http://schemas.microsoft.com/office/drawing/2014/main" xmlns="" id="{1A107D42-205A-E853-00AA-3BD447B4EC2F}"/>
              </a:ext>
            </a:extLst>
          </p:cNvPr>
          <p:cNvSpPr txBox="1"/>
          <p:nvPr/>
        </p:nvSpPr>
        <p:spPr>
          <a:xfrm>
            <a:off x="6849601" y="2641113"/>
            <a:ext cx="5213768" cy="1015663"/>
          </a:xfrm>
          <a:prstGeom prst="rect">
            <a:avLst/>
          </a:prstGeom>
          <a:noFill/>
        </p:spPr>
        <p:txBody>
          <a:bodyPr wrap="square">
            <a:spAutoFit/>
          </a:bodyPr>
          <a:lstStyle/>
          <a:p>
            <a:r>
              <a:rPr lang="en-IN" sz="6000" b="1" dirty="0"/>
              <a:t> </a:t>
            </a:r>
            <a:r>
              <a:rPr lang="en-IN" sz="6000" b="1" dirty="0" err="1"/>
              <a:t>MoneyMentor</a:t>
            </a:r>
            <a:r>
              <a:rPr lang="en-IN" dirty="0"/>
              <a:t> </a:t>
            </a:r>
          </a:p>
        </p:txBody>
      </p:sp>
      <p:sp>
        <p:nvSpPr>
          <p:cNvPr id="5" name="TextBox 4">
            <a:extLst>
              <a:ext uri="{FF2B5EF4-FFF2-40B4-BE49-F238E27FC236}">
                <a16:creationId xmlns:a16="http://schemas.microsoft.com/office/drawing/2014/main" xmlns="" id="{D1E783E9-257A-C190-6987-F612C2C5E818}"/>
              </a:ext>
            </a:extLst>
          </p:cNvPr>
          <p:cNvSpPr txBox="1"/>
          <p:nvPr/>
        </p:nvSpPr>
        <p:spPr>
          <a:xfrm>
            <a:off x="6981976" y="3608559"/>
            <a:ext cx="4417243" cy="646331"/>
          </a:xfrm>
          <a:prstGeom prst="rect">
            <a:avLst/>
          </a:prstGeom>
          <a:noFill/>
        </p:spPr>
        <p:txBody>
          <a:bodyPr wrap="square" rtlCol="0">
            <a:spAutoFit/>
          </a:bodyPr>
          <a:lstStyle/>
          <a:p>
            <a:r>
              <a:rPr lang="en-US" dirty="0"/>
              <a:t>(An AI chatbot that guides users in managing savings, investments, and taxes.)</a:t>
            </a:r>
            <a:endParaRPr lang="en-IN" dirty="0"/>
          </a:p>
        </p:txBody>
      </p:sp>
      <p:pic>
        <p:nvPicPr>
          <p:cNvPr id="14" name="Picture 13">
            <a:extLst>
              <a:ext uri="{FF2B5EF4-FFF2-40B4-BE49-F238E27FC236}">
                <a16:creationId xmlns:a16="http://schemas.microsoft.com/office/drawing/2014/main" xmlns="" id="{1F176EB5-5624-4EB4-4ED9-387B49282060}"/>
              </a:ext>
            </a:extLst>
          </p:cNvPr>
          <p:cNvPicPr>
            <a:picLocks noChangeAspect="1"/>
          </p:cNvPicPr>
          <p:nvPr/>
        </p:nvPicPr>
        <p:blipFill>
          <a:blip r:embed="rId2"/>
          <a:stretch>
            <a:fillRect/>
          </a:stretch>
        </p:blipFill>
        <p:spPr>
          <a:xfrm>
            <a:off x="802563" y="1580856"/>
            <a:ext cx="6113226" cy="47649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2942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xmlns="" id="{5DE7A413-5B84-2384-4F3F-C7028BB9E1E5}"/>
              </a:ext>
            </a:extLst>
          </p:cNvPr>
          <p:cNvSpPr/>
          <p:nvPr/>
        </p:nvSpPr>
        <p:spPr>
          <a:xfrm>
            <a:off x="4152551" y="420114"/>
            <a:ext cx="2972184" cy="746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Conclusion</a:t>
            </a:r>
            <a:endParaRPr lang="en-IN" sz="4400" b="1" dirty="0"/>
          </a:p>
        </p:txBody>
      </p:sp>
      <p:sp>
        <p:nvSpPr>
          <p:cNvPr id="2" name="Half Frame 1">
            <a:extLst>
              <a:ext uri="{FF2B5EF4-FFF2-40B4-BE49-F238E27FC236}">
                <a16:creationId xmlns:a16="http://schemas.microsoft.com/office/drawing/2014/main" xmlns="" id="{C2706BF5-952B-F655-1921-5A837112FF7A}"/>
              </a:ext>
            </a:extLst>
          </p:cNvPr>
          <p:cNvSpPr/>
          <p:nvPr/>
        </p:nvSpPr>
        <p:spPr>
          <a:xfrm rot="10800000">
            <a:off x="10664142" y="5622191"/>
            <a:ext cx="1527858" cy="1235809"/>
          </a:xfrm>
          <a:prstGeom prst="halfFra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Half Frame 4">
            <a:extLst>
              <a:ext uri="{FF2B5EF4-FFF2-40B4-BE49-F238E27FC236}">
                <a16:creationId xmlns:a16="http://schemas.microsoft.com/office/drawing/2014/main" xmlns="" id="{0D095773-062E-8AF7-004A-E65BF0FEFCE7}"/>
              </a:ext>
            </a:extLst>
          </p:cNvPr>
          <p:cNvSpPr/>
          <p:nvPr/>
        </p:nvSpPr>
        <p:spPr>
          <a:xfrm rot="16200000">
            <a:off x="-146024" y="5480881"/>
            <a:ext cx="1527858" cy="1235809"/>
          </a:xfrm>
          <a:prstGeom prst="halfFra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6" name="Half Frame 5">
            <a:extLst>
              <a:ext uri="{FF2B5EF4-FFF2-40B4-BE49-F238E27FC236}">
                <a16:creationId xmlns:a16="http://schemas.microsoft.com/office/drawing/2014/main" xmlns="" id="{C87AD797-E131-5BF0-7FF0-EBEDA643C254}"/>
              </a:ext>
            </a:extLst>
          </p:cNvPr>
          <p:cNvSpPr/>
          <p:nvPr/>
        </p:nvSpPr>
        <p:spPr>
          <a:xfrm>
            <a:off x="-14098" y="2681"/>
            <a:ext cx="1527858" cy="1235809"/>
          </a:xfrm>
          <a:prstGeom prst="halfFram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Half Frame 6">
            <a:extLst>
              <a:ext uri="{FF2B5EF4-FFF2-40B4-BE49-F238E27FC236}">
                <a16:creationId xmlns:a16="http://schemas.microsoft.com/office/drawing/2014/main" xmlns="" id="{CC278344-7E7B-BBE8-BDFC-CBC76BAEA4C0}"/>
              </a:ext>
            </a:extLst>
          </p:cNvPr>
          <p:cNvSpPr/>
          <p:nvPr/>
        </p:nvSpPr>
        <p:spPr>
          <a:xfrm rot="5400000">
            <a:off x="10810166" y="85281"/>
            <a:ext cx="1527858" cy="1235809"/>
          </a:xfrm>
          <a:prstGeom prst="halfFram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TextBox 7">
            <a:extLst>
              <a:ext uri="{FF2B5EF4-FFF2-40B4-BE49-F238E27FC236}">
                <a16:creationId xmlns:a16="http://schemas.microsoft.com/office/drawing/2014/main" xmlns="" id="{9F65FEB8-C159-96E7-C955-34BD64877C0F}"/>
              </a:ext>
            </a:extLst>
          </p:cNvPr>
          <p:cNvSpPr txBox="1"/>
          <p:nvPr/>
        </p:nvSpPr>
        <p:spPr>
          <a:xfrm>
            <a:off x="1513760" y="1551963"/>
            <a:ext cx="9626820" cy="4185761"/>
          </a:xfrm>
          <a:prstGeom prst="rect">
            <a:avLst/>
          </a:prstGeom>
          <a:noFill/>
        </p:spPr>
        <p:txBody>
          <a:bodyPr wrap="square" rtlCol="0">
            <a:spAutoFit/>
          </a:bodyPr>
          <a:lstStyle/>
          <a:p>
            <a:r>
              <a:rPr lang="en-US" sz="2600" dirty="0"/>
              <a:t>In conclusion, our AI-powered Personal Financial Chatbot redefines how individuals manage their money—bringing clarity, confidence, and control to their financial journey. By offering personalized insights, simplifying complex decisions, and promoting financial literacy, it empowers users to make smarter, stress-free financial choices every day.</a:t>
            </a:r>
          </a:p>
          <a:p>
            <a:endParaRPr lang="en-US" sz="2600" dirty="0"/>
          </a:p>
          <a:p>
            <a:r>
              <a:rPr lang="en-US" sz="2800" b="1" dirty="0"/>
              <a:t>“A budget is more than numbers on a page; it is an embodiment of our values.” - </a:t>
            </a:r>
            <a:r>
              <a:rPr lang="en-US" sz="2800" dirty="0"/>
              <a:t>With the right tools and guidance, financial stability is not just a goal—it becomes a way of life.</a:t>
            </a:r>
            <a:endParaRPr lang="en-IN" sz="2600" b="1" dirty="0"/>
          </a:p>
        </p:txBody>
      </p:sp>
    </p:spTree>
    <p:extLst>
      <p:ext uri="{BB962C8B-B14F-4D97-AF65-F5344CB8AC3E}">
        <p14:creationId xmlns:p14="http://schemas.microsoft.com/office/powerpoint/2010/main" val="1029650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FC167C-AC17-B1FA-52BC-D0BCCB08C518}"/>
              </a:ext>
            </a:extLst>
          </p:cNvPr>
          <p:cNvSpPr>
            <a:spLocks noGrp="1"/>
          </p:cNvSpPr>
          <p:nvPr>
            <p:ph type="title"/>
          </p:nvPr>
        </p:nvSpPr>
        <p:spPr>
          <a:xfrm>
            <a:off x="3512013" y="1085557"/>
            <a:ext cx="10515600" cy="2852737"/>
          </a:xfrm>
        </p:spPr>
        <p:txBody>
          <a:bodyPr>
            <a:normAutofit/>
          </a:bodyPr>
          <a:lstStyle/>
          <a:p>
            <a:r>
              <a:rPr lang="en-IN" sz="7200" b="1" dirty="0">
                <a:latin typeface="Arial Black" panose="020B0A04020102020204" pitchFamily="34" charset="0"/>
                <a:ea typeface="ADLaM Display" panose="02010000000000000000" pitchFamily="2" charset="0"/>
                <a:cs typeface="ADLaM Display" panose="02010000000000000000" pitchFamily="2" charset="0"/>
              </a:rPr>
              <a:t>Thank You</a:t>
            </a:r>
          </a:p>
        </p:txBody>
      </p:sp>
      <p:sp>
        <p:nvSpPr>
          <p:cNvPr id="4" name="Half Frame 3">
            <a:extLst>
              <a:ext uri="{FF2B5EF4-FFF2-40B4-BE49-F238E27FC236}">
                <a16:creationId xmlns:a16="http://schemas.microsoft.com/office/drawing/2014/main" xmlns="" id="{45B7FD6D-4162-6427-E416-84070F08B062}"/>
              </a:ext>
            </a:extLst>
          </p:cNvPr>
          <p:cNvSpPr/>
          <p:nvPr/>
        </p:nvSpPr>
        <p:spPr>
          <a:xfrm>
            <a:off x="-14098" y="2681"/>
            <a:ext cx="1527858" cy="1235809"/>
          </a:xfrm>
          <a:prstGeom prst="halfFram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Half Frame 4">
            <a:extLst>
              <a:ext uri="{FF2B5EF4-FFF2-40B4-BE49-F238E27FC236}">
                <a16:creationId xmlns:a16="http://schemas.microsoft.com/office/drawing/2014/main" xmlns="" id="{556F9EA5-63DD-E14F-741A-E558A2114C76}"/>
              </a:ext>
            </a:extLst>
          </p:cNvPr>
          <p:cNvSpPr/>
          <p:nvPr/>
        </p:nvSpPr>
        <p:spPr>
          <a:xfrm rot="16200000">
            <a:off x="-146024" y="5480881"/>
            <a:ext cx="1527858" cy="1235809"/>
          </a:xfrm>
          <a:prstGeom prst="halfFra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6" name="Half Frame 5">
            <a:extLst>
              <a:ext uri="{FF2B5EF4-FFF2-40B4-BE49-F238E27FC236}">
                <a16:creationId xmlns:a16="http://schemas.microsoft.com/office/drawing/2014/main" xmlns="" id="{692B22E8-3E11-F5BE-9EDB-20932C9D09AD}"/>
              </a:ext>
            </a:extLst>
          </p:cNvPr>
          <p:cNvSpPr/>
          <p:nvPr/>
        </p:nvSpPr>
        <p:spPr>
          <a:xfrm rot="5400000">
            <a:off x="10810166" y="85281"/>
            <a:ext cx="1527858" cy="1235809"/>
          </a:xfrm>
          <a:prstGeom prst="halfFram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Half Frame 6">
            <a:extLst>
              <a:ext uri="{FF2B5EF4-FFF2-40B4-BE49-F238E27FC236}">
                <a16:creationId xmlns:a16="http://schemas.microsoft.com/office/drawing/2014/main" xmlns="" id="{C88B44F9-61F8-3F58-CC4B-CD4545A81E13}"/>
              </a:ext>
            </a:extLst>
          </p:cNvPr>
          <p:cNvSpPr/>
          <p:nvPr/>
        </p:nvSpPr>
        <p:spPr>
          <a:xfrm rot="10800000">
            <a:off x="10664142" y="5622191"/>
            <a:ext cx="1527858" cy="1235809"/>
          </a:xfrm>
          <a:prstGeom prst="halfFra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308636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50BBE92-8B69-E7C5-A3D5-D13EB7A69092}"/>
              </a:ext>
            </a:extLst>
          </p:cNvPr>
          <p:cNvSpPr>
            <a:spLocks noGrp="1"/>
          </p:cNvSpPr>
          <p:nvPr>
            <p:ph idx="1"/>
          </p:nvPr>
        </p:nvSpPr>
        <p:spPr>
          <a:xfrm>
            <a:off x="430838" y="1238490"/>
            <a:ext cx="5519138" cy="5279850"/>
          </a:xfrm>
        </p:spPr>
        <p:txBody>
          <a:bodyPr>
            <a:normAutofit/>
          </a:bodyPr>
          <a:lstStyle/>
          <a:p>
            <a:pPr>
              <a:buFont typeface="Wingdings" panose="05000000000000000000" pitchFamily="2" charset="2"/>
              <a:buChar char="Ø"/>
            </a:pPr>
            <a:r>
              <a:rPr lang="en-US" dirty="0"/>
              <a:t>In today’s fast-paced world, managing personal finances becomes very tough. </a:t>
            </a:r>
            <a:r>
              <a:rPr lang="en-US" b="1" dirty="0"/>
              <a:t>Many struggle with budgeting, saving, investing smartly, and tax planning</a:t>
            </a:r>
            <a:r>
              <a:rPr lang="en-US" dirty="0"/>
              <a:t>. Many lack awareness on how to reduce unnecessary expenses and improve savings.  </a:t>
            </a:r>
          </a:p>
          <a:p>
            <a:pPr>
              <a:buFont typeface="Wingdings" panose="05000000000000000000" pitchFamily="2" charset="2"/>
              <a:buChar char="Ø"/>
            </a:pPr>
            <a:r>
              <a:rPr lang="en-US" dirty="0"/>
              <a:t>Despite many tools, people lack personalized, real-time guidance—leading to confusion, missed opportunities, and poor financial decisions.</a:t>
            </a:r>
          </a:p>
        </p:txBody>
      </p:sp>
      <p:sp>
        <p:nvSpPr>
          <p:cNvPr id="4" name="Rectangle: Rounded Corners 3">
            <a:extLst>
              <a:ext uri="{FF2B5EF4-FFF2-40B4-BE49-F238E27FC236}">
                <a16:creationId xmlns:a16="http://schemas.microsoft.com/office/drawing/2014/main" xmlns="" id="{486A72A6-8033-E01F-1E33-D28C85234299}"/>
              </a:ext>
            </a:extLst>
          </p:cNvPr>
          <p:cNvSpPr/>
          <p:nvPr/>
        </p:nvSpPr>
        <p:spPr>
          <a:xfrm>
            <a:off x="3984770" y="313024"/>
            <a:ext cx="3564071" cy="746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Introduction</a:t>
            </a:r>
            <a:endParaRPr lang="en-IN" sz="4400" b="1" dirty="0"/>
          </a:p>
        </p:txBody>
      </p:sp>
      <p:sp>
        <p:nvSpPr>
          <p:cNvPr id="13" name="Half Frame 12">
            <a:extLst>
              <a:ext uri="{FF2B5EF4-FFF2-40B4-BE49-F238E27FC236}">
                <a16:creationId xmlns:a16="http://schemas.microsoft.com/office/drawing/2014/main" xmlns="" id="{66B9F47E-D593-2ECD-FDE2-5EC52100FD2D}"/>
              </a:ext>
            </a:extLst>
          </p:cNvPr>
          <p:cNvSpPr/>
          <p:nvPr/>
        </p:nvSpPr>
        <p:spPr>
          <a:xfrm>
            <a:off x="-14098" y="2681"/>
            <a:ext cx="1527858" cy="1235809"/>
          </a:xfrm>
          <a:prstGeom prst="halfFram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Half Frame 14">
            <a:extLst>
              <a:ext uri="{FF2B5EF4-FFF2-40B4-BE49-F238E27FC236}">
                <a16:creationId xmlns:a16="http://schemas.microsoft.com/office/drawing/2014/main" xmlns="" id="{8F246B97-6367-0C22-CB21-96F20A1BA71C}"/>
              </a:ext>
            </a:extLst>
          </p:cNvPr>
          <p:cNvSpPr/>
          <p:nvPr/>
        </p:nvSpPr>
        <p:spPr>
          <a:xfrm rot="5400000">
            <a:off x="10810166" y="85281"/>
            <a:ext cx="1527858" cy="1235809"/>
          </a:xfrm>
          <a:prstGeom prst="halfFram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Half Frame 15">
            <a:extLst>
              <a:ext uri="{FF2B5EF4-FFF2-40B4-BE49-F238E27FC236}">
                <a16:creationId xmlns:a16="http://schemas.microsoft.com/office/drawing/2014/main" xmlns="" id="{876504A3-CF82-D24C-9C95-1A85C9F68799}"/>
              </a:ext>
            </a:extLst>
          </p:cNvPr>
          <p:cNvSpPr/>
          <p:nvPr/>
        </p:nvSpPr>
        <p:spPr>
          <a:xfrm rot="16200000">
            <a:off x="-146024" y="5480881"/>
            <a:ext cx="1527858" cy="1235809"/>
          </a:xfrm>
          <a:prstGeom prst="halfFra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7" name="Half Frame 16">
            <a:extLst>
              <a:ext uri="{FF2B5EF4-FFF2-40B4-BE49-F238E27FC236}">
                <a16:creationId xmlns:a16="http://schemas.microsoft.com/office/drawing/2014/main" xmlns="" id="{97CE46A2-46E6-2809-661B-21582078EB44}"/>
              </a:ext>
            </a:extLst>
          </p:cNvPr>
          <p:cNvSpPr/>
          <p:nvPr/>
        </p:nvSpPr>
        <p:spPr>
          <a:xfrm rot="10800000">
            <a:off x="10664142" y="5622191"/>
            <a:ext cx="1527858" cy="1235809"/>
          </a:xfrm>
          <a:prstGeom prst="halfFra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5" name="Picture 4">
            <a:extLst>
              <a:ext uri="{FF2B5EF4-FFF2-40B4-BE49-F238E27FC236}">
                <a16:creationId xmlns:a16="http://schemas.microsoft.com/office/drawing/2014/main" xmlns="" id="{68831D36-E536-A752-4C8B-DF7AEAA3091E}"/>
              </a:ext>
            </a:extLst>
          </p:cNvPr>
          <p:cNvPicPr>
            <a:picLocks noChangeAspect="1"/>
          </p:cNvPicPr>
          <p:nvPr/>
        </p:nvPicPr>
        <p:blipFill>
          <a:blip r:embed="rId3"/>
          <a:stretch>
            <a:fillRect/>
          </a:stretch>
        </p:blipFill>
        <p:spPr>
          <a:xfrm>
            <a:off x="5952975" y="1820411"/>
            <a:ext cx="5875088" cy="3977945"/>
          </a:xfrm>
          <a:prstGeom prst="rect">
            <a:avLst/>
          </a:prstGeom>
          <a:ln>
            <a:noFill/>
          </a:ln>
          <a:effectLst>
            <a:softEdge rad="112500"/>
          </a:effectLst>
        </p:spPr>
      </p:pic>
    </p:spTree>
    <p:extLst>
      <p:ext uri="{BB962C8B-B14F-4D97-AF65-F5344CB8AC3E}">
        <p14:creationId xmlns:p14="http://schemas.microsoft.com/office/powerpoint/2010/main" val="4274323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64F7404-A826-FE12-452C-C940F7A8249B}"/>
              </a:ext>
            </a:extLst>
          </p:cNvPr>
          <p:cNvSpPr>
            <a:spLocks noGrp="1"/>
          </p:cNvSpPr>
          <p:nvPr>
            <p:ph idx="1"/>
          </p:nvPr>
        </p:nvSpPr>
        <p:spPr>
          <a:xfrm>
            <a:off x="374625" y="1467115"/>
            <a:ext cx="5993845" cy="5460703"/>
          </a:xfrm>
        </p:spPr>
        <p:txBody>
          <a:bodyPr>
            <a:normAutofit/>
          </a:bodyPr>
          <a:lstStyle/>
          <a:p>
            <a:pPr>
              <a:buFont typeface="Wingdings" panose="05000000000000000000" pitchFamily="2" charset="2"/>
              <a:buChar char="Ø"/>
            </a:pPr>
            <a:r>
              <a:rPr lang="en-US" dirty="0"/>
              <a:t>We propose a Personal Financial Chatbot—an </a:t>
            </a:r>
            <a:r>
              <a:rPr lang="en-US" b="1" dirty="0"/>
              <a:t>AI-powered assistant </a:t>
            </a:r>
            <a:r>
              <a:rPr lang="en-US" dirty="0"/>
              <a:t>that provides </a:t>
            </a:r>
            <a:r>
              <a:rPr lang="en-US" b="1" dirty="0"/>
              <a:t>personalized guidance on savings, investments, and taxes. </a:t>
            </a:r>
          </a:p>
          <a:p>
            <a:pPr>
              <a:buFont typeface="Wingdings" panose="05000000000000000000" pitchFamily="2" charset="2"/>
              <a:buChar char="Ø"/>
            </a:pPr>
            <a:r>
              <a:rPr lang="en-US" dirty="0"/>
              <a:t>It analyzes </a:t>
            </a:r>
            <a:r>
              <a:rPr lang="en-US" b="1" dirty="0"/>
              <a:t>income, tracks investments, suggests tax-saving actions</a:t>
            </a:r>
            <a:r>
              <a:rPr lang="en-US" dirty="0"/>
              <a:t> and simplifies planning through a secure, user-friendly chat interface—empowering smarter financial decisions, designed for users of all experience levels.</a:t>
            </a:r>
          </a:p>
        </p:txBody>
      </p:sp>
      <p:sp>
        <p:nvSpPr>
          <p:cNvPr id="7" name="Rectangle: Rounded Corners 6">
            <a:extLst>
              <a:ext uri="{FF2B5EF4-FFF2-40B4-BE49-F238E27FC236}">
                <a16:creationId xmlns:a16="http://schemas.microsoft.com/office/drawing/2014/main" xmlns="" id="{39B4AF9A-13A6-A713-6300-6441BAACFD5A}"/>
              </a:ext>
            </a:extLst>
          </p:cNvPr>
          <p:cNvSpPr/>
          <p:nvPr/>
        </p:nvSpPr>
        <p:spPr>
          <a:xfrm>
            <a:off x="4516914" y="292098"/>
            <a:ext cx="2763611" cy="746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b="1" dirty="0"/>
              <a:t>Solution</a:t>
            </a:r>
          </a:p>
        </p:txBody>
      </p:sp>
      <p:sp>
        <p:nvSpPr>
          <p:cNvPr id="14" name="Half Frame 13">
            <a:extLst>
              <a:ext uri="{FF2B5EF4-FFF2-40B4-BE49-F238E27FC236}">
                <a16:creationId xmlns:a16="http://schemas.microsoft.com/office/drawing/2014/main" xmlns="" id="{4A060F0D-43E8-51FE-4B5A-69D301CC02CA}"/>
              </a:ext>
            </a:extLst>
          </p:cNvPr>
          <p:cNvSpPr/>
          <p:nvPr/>
        </p:nvSpPr>
        <p:spPr>
          <a:xfrm>
            <a:off x="-14098" y="2681"/>
            <a:ext cx="1527858" cy="1235809"/>
          </a:xfrm>
          <a:prstGeom prst="halfFram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Half Frame 14">
            <a:extLst>
              <a:ext uri="{FF2B5EF4-FFF2-40B4-BE49-F238E27FC236}">
                <a16:creationId xmlns:a16="http://schemas.microsoft.com/office/drawing/2014/main" xmlns="" id="{3BD8C80F-0ED8-521C-C4C7-3ABAF07A9656}"/>
              </a:ext>
            </a:extLst>
          </p:cNvPr>
          <p:cNvSpPr/>
          <p:nvPr/>
        </p:nvSpPr>
        <p:spPr>
          <a:xfrm rot="5400000">
            <a:off x="10810166" y="85281"/>
            <a:ext cx="1527858" cy="1235809"/>
          </a:xfrm>
          <a:prstGeom prst="halfFram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Half Frame 15">
            <a:extLst>
              <a:ext uri="{FF2B5EF4-FFF2-40B4-BE49-F238E27FC236}">
                <a16:creationId xmlns:a16="http://schemas.microsoft.com/office/drawing/2014/main" xmlns="" id="{0F3A8467-24B7-7431-065F-F97AF3B729D2}"/>
              </a:ext>
            </a:extLst>
          </p:cNvPr>
          <p:cNvSpPr/>
          <p:nvPr/>
        </p:nvSpPr>
        <p:spPr>
          <a:xfrm rot="16200000">
            <a:off x="-146024" y="5480881"/>
            <a:ext cx="1527858" cy="1235809"/>
          </a:xfrm>
          <a:prstGeom prst="halfFra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7" name="Half Frame 16">
            <a:extLst>
              <a:ext uri="{FF2B5EF4-FFF2-40B4-BE49-F238E27FC236}">
                <a16:creationId xmlns:a16="http://schemas.microsoft.com/office/drawing/2014/main" xmlns="" id="{A0173924-1AA3-DBCF-AFB7-548B16DE8CC6}"/>
              </a:ext>
            </a:extLst>
          </p:cNvPr>
          <p:cNvSpPr/>
          <p:nvPr/>
        </p:nvSpPr>
        <p:spPr>
          <a:xfrm rot="10800000">
            <a:off x="10664142" y="5622191"/>
            <a:ext cx="1527858" cy="1235809"/>
          </a:xfrm>
          <a:prstGeom prst="halfFra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9" name="Picture 8">
            <a:extLst>
              <a:ext uri="{FF2B5EF4-FFF2-40B4-BE49-F238E27FC236}">
                <a16:creationId xmlns:a16="http://schemas.microsoft.com/office/drawing/2014/main" xmlns="" id="{4EC25253-AEB0-75D7-2634-5092F6685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089" y="1695740"/>
            <a:ext cx="5084982" cy="40570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83431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xmlns="" id="{1E4AE2CD-7A26-B7FC-EBE6-5B7863310A52}"/>
              </a:ext>
            </a:extLst>
          </p:cNvPr>
          <p:cNvSpPr/>
          <p:nvPr/>
        </p:nvSpPr>
        <p:spPr>
          <a:xfrm>
            <a:off x="1675002" y="391630"/>
            <a:ext cx="8841996" cy="746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Features of the Proposed Solution</a:t>
            </a:r>
            <a:endParaRPr lang="en-IN" sz="4400" b="1" dirty="0"/>
          </a:p>
        </p:txBody>
      </p:sp>
      <p:sp>
        <p:nvSpPr>
          <p:cNvPr id="6" name="Half Frame 5">
            <a:extLst>
              <a:ext uri="{FF2B5EF4-FFF2-40B4-BE49-F238E27FC236}">
                <a16:creationId xmlns:a16="http://schemas.microsoft.com/office/drawing/2014/main" xmlns="" id="{8F4D88B2-ED03-FD79-DC08-2A1DB730BD56}"/>
              </a:ext>
            </a:extLst>
          </p:cNvPr>
          <p:cNvSpPr/>
          <p:nvPr/>
        </p:nvSpPr>
        <p:spPr>
          <a:xfrm>
            <a:off x="-14098" y="2681"/>
            <a:ext cx="1527858" cy="1235809"/>
          </a:xfrm>
          <a:prstGeom prst="halfFram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Half Frame 6">
            <a:extLst>
              <a:ext uri="{FF2B5EF4-FFF2-40B4-BE49-F238E27FC236}">
                <a16:creationId xmlns:a16="http://schemas.microsoft.com/office/drawing/2014/main" xmlns="" id="{7E76E329-3C19-0D87-52D1-57740606174B}"/>
              </a:ext>
            </a:extLst>
          </p:cNvPr>
          <p:cNvSpPr/>
          <p:nvPr/>
        </p:nvSpPr>
        <p:spPr>
          <a:xfrm rot="5400000">
            <a:off x="10810166" y="85281"/>
            <a:ext cx="1527858" cy="1235809"/>
          </a:xfrm>
          <a:prstGeom prst="halfFram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Half Frame 7">
            <a:extLst>
              <a:ext uri="{FF2B5EF4-FFF2-40B4-BE49-F238E27FC236}">
                <a16:creationId xmlns:a16="http://schemas.microsoft.com/office/drawing/2014/main" xmlns="" id="{298AE7D1-DA64-949C-BACD-CEFEB8363A0D}"/>
              </a:ext>
            </a:extLst>
          </p:cNvPr>
          <p:cNvSpPr/>
          <p:nvPr/>
        </p:nvSpPr>
        <p:spPr>
          <a:xfrm rot="16200000">
            <a:off x="-146024" y="5480881"/>
            <a:ext cx="1527858" cy="1235809"/>
          </a:xfrm>
          <a:prstGeom prst="halfFra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9" name="Half Frame 8">
            <a:extLst>
              <a:ext uri="{FF2B5EF4-FFF2-40B4-BE49-F238E27FC236}">
                <a16:creationId xmlns:a16="http://schemas.microsoft.com/office/drawing/2014/main" xmlns="" id="{169C0411-3065-A780-7535-B12C00285D51}"/>
              </a:ext>
            </a:extLst>
          </p:cNvPr>
          <p:cNvSpPr/>
          <p:nvPr/>
        </p:nvSpPr>
        <p:spPr>
          <a:xfrm rot="10800000">
            <a:off x="10664142" y="5622191"/>
            <a:ext cx="1527858" cy="1235809"/>
          </a:xfrm>
          <a:prstGeom prst="halfFra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Rectangle 3">
            <a:extLst>
              <a:ext uri="{FF2B5EF4-FFF2-40B4-BE49-F238E27FC236}">
                <a16:creationId xmlns:a16="http://schemas.microsoft.com/office/drawing/2014/main" xmlns="" id="{46EB1EB0-0634-79BE-6206-B9EB5EA7B130}"/>
              </a:ext>
            </a:extLst>
          </p:cNvPr>
          <p:cNvSpPr>
            <a:spLocks noGrp="1" noChangeArrowheads="1"/>
          </p:cNvSpPr>
          <p:nvPr>
            <p:ph idx="1"/>
          </p:nvPr>
        </p:nvSpPr>
        <p:spPr bwMode="auto">
          <a:xfrm>
            <a:off x="749831" y="1384192"/>
            <a:ext cx="7356613"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Secure Access</a:t>
            </a:r>
            <a:r>
              <a:rPr kumimoji="0" lang="en-US" altLang="en-US" sz="2400" b="0" i="0" u="none" strike="noStrike" cap="none" normalizeH="0" baseline="0" dirty="0">
                <a:ln>
                  <a:noFill/>
                </a:ln>
                <a:solidFill>
                  <a:schemeClr val="tx1"/>
                </a:solidFill>
                <a:effectLst/>
                <a:latin typeface="Arial" panose="020B0604020202020204" pitchFamily="34" charset="0"/>
              </a:rPr>
              <a:t> – Safe login with personalized experience.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Conversational Interface</a:t>
            </a:r>
            <a:r>
              <a:rPr kumimoji="0" lang="en-US" altLang="en-US" sz="2400" b="0" i="0" u="none" strike="noStrike" cap="none" normalizeH="0" baseline="0" dirty="0">
                <a:ln>
                  <a:noFill/>
                </a:ln>
                <a:solidFill>
                  <a:schemeClr val="tx1"/>
                </a:solidFill>
                <a:effectLst/>
                <a:latin typeface="Arial" panose="020B0604020202020204" pitchFamily="34" charset="0"/>
              </a:rPr>
              <a:t> – Easy, chat-based financial help.</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AI Insights &amp; Visuals</a:t>
            </a:r>
            <a:r>
              <a:rPr kumimoji="0" lang="en-US" altLang="en-US" sz="2400" b="0" i="0" u="none" strike="noStrike" cap="none" normalizeH="0" baseline="0" dirty="0">
                <a:ln>
                  <a:noFill/>
                </a:ln>
                <a:solidFill>
                  <a:schemeClr val="tx1"/>
                </a:solidFill>
                <a:effectLst/>
                <a:latin typeface="Arial" panose="020B0604020202020204" pitchFamily="34" charset="0"/>
              </a:rPr>
              <a:t> – Smart tips with clear dashboards.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Personalized Guidance</a:t>
            </a:r>
            <a:r>
              <a:rPr kumimoji="0" lang="en-US" altLang="en-US" sz="2400" b="0" i="0" u="none" strike="noStrike" cap="none" normalizeH="0" baseline="0" dirty="0">
                <a:ln>
                  <a:noFill/>
                </a:ln>
                <a:solidFill>
                  <a:schemeClr val="tx1"/>
                </a:solidFill>
                <a:effectLst/>
                <a:latin typeface="Arial" panose="020B0604020202020204" pitchFamily="34" charset="0"/>
              </a:rPr>
              <a:t> – Tailored advice on money matters.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Smart Reminders</a:t>
            </a:r>
            <a:r>
              <a:rPr kumimoji="0" lang="en-US" altLang="en-US" sz="2400" b="0" i="0" u="none" strike="noStrike" cap="none" normalizeH="0" baseline="0" dirty="0">
                <a:ln>
                  <a:noFill/>
                </a:ln>
                <a:solidFill>
                  <a:schemeClr val="tx1"/>
                </a:solidFill>
                <a:effectLst/>
                <a:latin typeface="Arial" panose="020B0604020202020204" pitchFamily="34" charset="0"/>
              </a:rPr>
              <a:t> – Alerts for bills, taxes, and goals.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Data Integration</a:t>
            </a:r>
            <a:r>
              <a:rPr kumimoji="0" lang="en-US" altLang="en-US" sz="2400" b="0" i="0" u="none" strike="noStrike" cap="none" normalizeH="0" baseline="0" dirty="0">
                <a:ln>
                  <a:noFill/>
                </a:ln>
                <a:solidFill>
                  <a:schemeClr val="tx1"/>
                </a:solidFill>
                <a:effectLst/>
                <a:latin typeface="Arial" panose="020B0604020202020204" pitchFamily="34" charset="0"/>
              </a:rPr>
              <a:t> – Syncs bank and investment data.</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User-Friendly Design</a:t>
            </a:r>
            <a:r>
              <a:rPr kumimoji="0" lang="en-US" altLang="en-US" sz="2400" b="0" i="0" u="none" strike="noStrike" cap="none" normalizeH="0" baseline="0" dirty="0">
                <a:ln>
                  <a:noFill/>
                </a:ln>
                <a:solidFill>
                  <a:schemeClr val="tx1"/>
                </a:solidFill>
                <a:effectLst/>
                <a:latin typeface="Arial" panose="020B0604020202020204" pitchFamily="34" charset="0"/>
              </a:rPr>
              <a:t> – Simple, responsive across devices.</a:t>
            </a:r>
          </a:p>
        </p:txBody>
      </p:sp>
      <p:pic>
        <p:nvPicPr>
          <p:cNvPr id="12" name="Picture 11">
            <a:extLst>
              <a:ext uri="{FF2B5EF4-FFF2-40B4-BE49-F238E27FC236}">
                <a16:creationId xmlns:a16="http://schemas.microsoft.com/office/drawing/2014/main" xmlns="" id="{BE083A1F-23DC-07D4-2D67-D0A9087B5A9B}"/>
              </a:ext>
            </a:extLst>
          </p:cNvPr>
          <p:cNvPicPr>
            <a:picLocks noChangeAspect="1"/>
          </p:cNvPicPr>
          <p:nvPr/>
        </p:nvPicPr>
        <p:blipFill>
          <a:blip r:embed="rId2"/>
          <a:stretch>
            <a:fillRect/>
          </a:stretch>
        </p:blipFill>
        <p:spPr>
          <a:xfrm>
            <a:off x="7764144" y="1564994"/>
            <a:ext cx="3267584" cy="49013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08271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xmlns="" id="{E4301CD0-C43F-659D-F1A4-CEA5EC279DEC}"/>
              </a:ext>
            </a:extLst>
          </p:cNvPr>
          <p:cNvSpPr/>
          <p:nvPr/>
        </p:nvSpPr>
        <p:spPr>
          <a:xfrm>
            <a:off x="3587692" y="400019"/>
            <a:ext cx="4767743" cy="746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Workflow Diagram</a:t>
            </a:r>
            <a:endParaRPr lang="en-IN" sz="4400" b="1" dirty="0"/>
          </a:p>
        </p:txBody>
      </p:sp>
      <p:sp>
        <p:nvSpPr>
          <p:cNvPr id="5" name="Half Frame 4">
            <a:extLst>
              <a:ext uri="{FF2B5EF4-FFF2-40B4-BE49-F238E27FC236}">
                <a16:creationId xmlns:a16="http://schemas.microsoft.com/office/drawing/2014/main" xmlns="" id="{5E9D7818-E98C-827C-2495-BEA22A108E92}"/>
              </a:ext>
            </a:extLst>
          </p:cNvPr>
          <p:cNvSpPr/>
          <p:nvPr/>
        </p:nvSpPr>
        <p:spPr>
          <a:xfrm>
            <a:off x="-14098" y="2681"/>
            <a:ext cx="1527858" cy="1235809"/>
          </a:xfrm>
          <a:prstGeom prst="halfFram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Half Frame 5">
            <a:extLst>
              <a:ext uri="{FF2B5EF4-FFF2-40B4-BE49-F238E27FC236}">
                <a16:creationId xmlns:a16="http://schemas.microsoft.com/office/drawing/2014/main" xmlns="" id="{18CF8F5D-3B36-5E2A-D0F2-1AAA50ECA358}"/>
              </a:ext>
            </a:extLst>
          </p:cNvPr>
          <p:cNvSpPr/>
          <p:nvPr/>
        </p:nvSpPr>
        <p:spPr>
          <a:xfrm rot="5400000">
            <a:off x="10810166" y="85281"/>
            <a:ext cx="1527858" cy="1235809"/>
          </a:xfrm>
          <a:prstGeom prst="halfFram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Half Frame 6">
            <a:extLst>
              <a:ext uri="{FF2B5EF4-FFF2-40B4-BE49-F238E27FC236}">
                <a16:creationId xmlns:a16="http://schemas.microsoft.com/office/drawing/2014/main" xmlns="" id="{B195E537-DE0F-09A9-CC21-DA3A74F53307}"/>
              </a:ext>
            </a:extLst>
          </p:cNvPr>
          <p:cNvSpPr/>
          <p:nvPr/>
        </p:nvSpPr>
        <p:spPr>
          <a:xfrm rot="16200000">
            <a:off x="-146024" y="5480881"/>
            <a:ext cx="1527858" cy="1235809"/>
          </a:xfrm>
          <a:prstGeom prst="halfFra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8" name="Half Frame 7">
            <a:extLst>
              <a:ext uri="{FF2B5EF4-FFF2-40B4-BE49-F238E27FC236}">
                <a16:creationId xmlns:a16="http://schemas.microsoft.com/office/drawing/2014/main" xmlns="" id="{69AAD534-6521-9892-BC94-EE8BAF746902}"/>
              </a:ext>
            </a:extLst>
          </p:cNvPr>
          <p:cNvSpPr/>
          <p:nvPr/>
        </p:nvSpPr>
        <p:spPr>
          <a:xfrm rot="10800000">
            <a:off x="10664142" y="5622191"/>
            <a:ext cx="1527858" cy="1235809"/>
          </a:xfrm>
          <a:prstGeom prst="halfFra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Oval 10">
            <a:extLst>
              <a:ext uri="{FF2B5EF4-FFF2-40B4-BE49-F238E27FC236}">
                <a16:creationId xmlns:a16="http://schemas.microsoft.com/office/drawing/2014/main" xmlns="" id="{F1CE006A-4032-6B00-8CAE-0EA9E655C138}"/>
              </a:ext>
            </a:extLst>
          </p:cNvPr>
          <p:cNvSpPr/>
          <p:nvPr/>
        </p:nvSpPr>
        <p:spPr>
          <a:xfrm>
            <a:off x="4546833" y="1316113"/>
            <a:ext cx="2147582" cy="746620"/>
          </a:xfrm>
          <a:prstGeom prst="ellipse">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User Login/Sign up </a:t>
            </a:r>
          </a:p>
        </p:txBody>
      </p:sp>
      <p:cxnSp>
        <p:nvCxnSpPr>
          <p:cNvPr id="13" name="Straight Arrow Connector 12">
            <a:extLst>
              <a:ext uri="{FF2B5EF4-FFF2-40B4-BE49-F238E27FC236}">
                <a16:creationId xmlns:a16="http://schemas.microsoft.com/office/drawing/2014/main" xmlns="" id="{04A1EFDD-904F-7E3E-2857-EF32C97967FD}"/>
              </a:ext>
            </a:extLst>
          </p:cNvPr>
          <p:cNvCxnSpPr>
            <a:cxnSpLocks/>
            <a:stCxn id="11" idx="4"/>
          </p:cNvCxnSpPr>
          <p:nvPr/>
        </p:nvCxnSpPr>
        <p:spPr>
          <a:xfrm>
            <a:off x="5620624" y="2062733"/>
            <a:ext cx="0" cy="4959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xmlns="" id="{DCB830CB-6E9E-4A5D-2A60-93A77369F8CD}"/>
              </a:ext>
            </a:extLst>
          </p:cNvPr>
          <p:cNvCxnSpPr/>
          <p:nvPr/>
        </p:nvCxnSpPr>
        <p:spPr>
          <a:xfrm>
            <a:off x="2046913" y="2558642"/>
            <a:ext cx="7407479" cy="0"/>
          </a:xfrm>
          <a:prstGeom prst="line">
            <a:avLst/>
          </a:prstGeom>
        </p:spPr>
        <p:style>
          <a:lnRef idx="2">
            <a:schemeClr val="dk1"/>
          </a:lnRef>
          <a:fillRef idx="0">
            <a:schemeClr val="dk1"/>
          </a:fillRef>
          <a:effectRef idx="1">
            <a:schemeClr val="dk1"/>
          </a:effectRef>
          <a:fontRef idx="minor">
            <a:schemeClr val="tx1"/>
          </a:fontRef>
        </p:style>
      </p:cxnSp>
      <p:sp>
        <p:nvSpPr>
          <p:cNvPr id="19" name="Rectangle: Rounded Corners 18">
            <a:extLst>
              <a:ext uri="{FF2B5EF4-FFF2-40B4-BE49-F238E27FC236}">
                <a16:creationId xmlns:a16="http://schemas.microsoft.com/office/drawing/2014/main" xmlns="" id="{7DEFAE6E-A07C-0172-B07B-378263739397}"/>
              </a:ext>
            </a:extLst>
          </p:cNvPr>
          <p:cNvSpPr/>
          <p:nvPr/>
        </p:nvSpPr>
        <p:spPr>
          <a:xfrm>
            <a:off x="1178398" y="3088956"/>
            <a:ext cx="1759054" cy="77082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Savings</a:t>
            </a:r>
          </a:p>
        </p:txBody>
      </p:sp>
      <p:sp>
        <p:nvSpPr>
          <p:cNvPr id="20" name="Rectangle: Rounded Corners 19">
            <a:extLst>
              <a:ext uri="{FF2B5EF4-FFF2-40B4-BE49-F238E27FC236}">
                <a16:creationId xmlns:a16="http://schemas.microsoft.com/office/drawing/2014/main" xmlns="" id="{BCA1F32F-43CA-A953-B6B8-AD5A22A5E722}"/>
              </a:ext>
            </a:extLst>
          </p:cNvPr>
          <p:cNvSpPr/>
          <p:nvPr/>
        </p:nvSpPr>
        <p:spPr>
          <a:xfrm>
            <a:off x="4741097" y="3088954"/>
            <a:ext cx="1759054" cy="77082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300" b="1" dirty="0">
                <a:solidFill>
                  <a:schemeClr val="tx1"/>
                </a:solidFill>
              </a:rPr>
              <a:t>Investments</a:t>
            </a:r>
          </a:p>
        </p:txBody>
      </p:sp>
      <p:sp>
        <p:nvSpPr>
          <p:cNvPr id="21" name="Rectangle: Rounded Corners 20">
            <a:extLst>
              <a:ext uri="{FF2B5EF4-FFF2-40B4-BE49-F238E27FC236}">
                <a16:creationId xmlns:a16="http://schemas.microsoft.com/office/drawing/2014/main" xmlns="" id="{6435349E-37CB-CD91-B42C-6192B9A13EEB}"/>
              </a:ext>
            </a:extLst>
          </p:cNvPr>
          <p:cNvSpPr/>
          <p:nvPr/>
        </p:nvSpPr>
        <p:spPr>
          <a:xfrm>
            <a:off x="8574865" y="3088955"/>
            <a:ext cx="1759054" cy="77082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Taxes</a:t>
            </a:r>
          </a:p>
        </p:txBody>
      </p:sp>
      <p:sp>
        <p:nvSpPr>
          <p:cNvPr id="22" name="Rectangle: Rounded Corners 21">
            <a:extLst>
              <a:ext uri="{FF2B5EF4-FFF2-40B4-BE49-F238E27FC236}">
                <a16:creationId xmlns:a16="http://schemas.microsoft.com/office/drawing/2014/main" xmlns="" id="{C8B01DCB-2974-DD1F-FBF6-DF8C02BC972B}"/>
              </a:ext>
            </a:extLst>
          </p:cNvPr>
          <p:cNvSpPr/>
          <p:nvPr/>
        </p:nvSpPr>
        <p:spPr>
          <a:xfrm>
            <a:off x="1152005" y="4368280"/>
            <a:ext cx="1759054" cy="77082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Enter income &amp; Expenses</a:t>
            </a:r>
          </a:p>
        </p:txBody>
      </p:sp>
      <p:sp>
        <p:nvSpPr>
          <p:cNvPr id="23" name="Rectangle: Rounded Corners 22">
            <a:extLst>
              <a:ext uri="{FF2B5EF4-FFF2-40B4-BE49-F238E27FC236}">
                <a16:creationId xmlns:a16="http://schemas.microsoft.com/office/drawing/2014/main" xmlns="" id="{BF2F297B-16F5-4825-1B53-308ADB448E45}"/>
              </a:ext>
            </a:extLst>
          </p:cNvPr>
          <p:cNvSpPr/>
          <p:nvPr/>
        </p:nvSpPr>
        <p:spPr>
          <a:xfrm>
            <a:off x="1084551" y="5555078"/>
            <a:ext cx="1893959" cy="846589"/>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 </a:t>
            </a:r>
            <a:r>
              <a:rPr lang="en-IN" b="1" dirty="0">
                <a:solidFill>
                  <a:schemeClr val="tx1"/>
                </a:solidFill>
              </a:rPr>
              <a:t>Visual Analytics &amp; Suggestions to reduce expenses</a:t>
            </a:r>
          </a:p>
        </p:txBody>
      </p:sp>
      <p:cxnSp>
        <p:nvCxnSpPr>
          <p:cNvPr id="25" name="Straight Arrow Connector 24">
            <a:extLst>
              <a:ext uri="{FF2B5EF4-FFF2-40B4-BE49-F238E27FC236}">
                <a16:creationId xmlns:a16="http://schemas.microsoft.com/office/drawing/2014/main" xmlns="" id="{1FF1AD9B-FDC0-DC83-ACA6-B5EF3285147B}"/>
              </a:ext>
            </a:extLst>
          </p:cNvPr>
          <p:cNvCxnSpPr>
            <a:cxnSpLocks/>
          </p:cNvCxnSpPr>
          <p:nvPr/>
        </p:nvCxnSpPr>
        <p:spPr>
          <a:xfrm>
            <a:off x="2046913" y="2558642"/>
            <a:ext cx="0" cy="4959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xmlns="" id="{CA9187FB-DE15-4C9C-DC2A-2DF4E7AC8F92}"/>
              </a:ext>
            </a:extLst>
          </p:cNvPr>
          <p:cNvCxnSpPr>
            <a:cxnSpLocks/>
          </p:cNvCxnSpPr>
          <p:nvPr/>
        </p:nvCxnSpPr>
        <p:spPr>
          <a:xfrm>
            <a:off x="5620624" y="2558642"/>
            <a:ext cx="0" cy="4959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xmlns="" id="{C3A13E02-291A-380E-B3D4-F85F01A96D17}"/>
              </a:ext>
            </a:extLst>
          </p:cNvPr>
          <p:cNvCxnSpPr>
            <a:cxnSpLocks/>
          </p:cNvCxnSpPr>
          <p:nvPr/>
        </p:nvCxnSpPr>
        <p:spPr>
          <a:xfrm>
            <a:off x="9454392" y="2558642"/>
            <a:ext cx="0" cy="4959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xmlns="" id="{9B3ED2BC-DDF3-9F70-C820-5E0AB1EB961F}"/>
              </a:ext>
            </a:extLst>
          </p:cNvPr>
          <p:cNvCxnSpPr>
            <a:cxnSpLocks/>
          </p:cNvCxnSpPr>
          <p:nvPr/>
        </p:nvCxnSpPr>
        <p:spPr>
          <a:xfrm>
            <a:off x="2031532" y="3859783"/>
            <a:ext cx="0" cy="4959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xmlns="" id="{72842918-4C76-715D-5523-F449F7C8EFA0}"/>
              </a:ext>
            </a:extLst>
          </p:cNvPr>
          <p:cNvCxnSpPr>
            <a:cxnSpLocks/>
          </p:cNvCxnSpPr>
          <p:nvPr/>
        </p:nvCxnSpPr>
        <p:spPr>
          <a:xfrm flipH="1">
            <a:off x="2031531" y="5139107"/>
            <a:ext cx="1" cy="4144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xmlns="" id="{F60BC1BD-5280-4BD9-615E-249483E7E084}"/>
              </a:ext>
            </a:extLst>
          </p:cNvPr>
          <p:cNvCxnSpPr>
            <a:cxnSpLocks/>
          </p:cNvCxnSpPr>
          <p:nvPr/>
        </p:nvCxnSpPr>
        <p:spPr>
          <a:xfrm>
            <a:off x="9454392" y="3859781"/>
            <a:ext cx="0" cy="4959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xmlns="" id="{B59B2079-6126-088E-0652-D536002B89E2}"/>
              </a:ext>
            </a:extLst>
          </p:cNvPr>
          <p:cNvCxnSpPr>
            <a:cxnSpLocks/>
          </p:cNvCxnSpPr>
          <p:nvPr/>
        </p:nvCxnSpPr>
        <p:spPr>
          <a:xfrm>
            <a:off x="5620624" y="3859781"/>
            <a:ext cx="0" cy="4959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 name="Rectangle: Rounded Corners 31">
            <a:extLst>
              <a:ext uri="{FF2B5EF4-FFF2-40B4-BE49-F238E27FC236}">
                <a16:creationId xmlns:a16="http://schemas.microsoft.com/office/drawing/2014/main" xmlns="" id="{5AF2DF70-2ACF-2589-EE4A-B27FDCD7B90F}"/>
              </a:ext>
            </a:extLst>
          </p:cNvPr>
          <p:cNvSpPr/>
          <p:nvPr/>
        </p:nvSpPr>
        <p:spPr>
          <a:xfrm>
            <a:off x="8641977" y="4389272"/>
            <a:ext cx="1827481" cy="77082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Enter tax related details</a:t>
            </a:r>
          </a:p>
        </p:txBody>
      </p:sp>
      <p:sp>
        <p:nvSpPr>
          <p:cNvPr id="33" name="Rectangle: Rounded Corners 32">
            <a:extLst>
              <a:ext uri="{FF2B5EF4-FFF2-40B4-BE49-F238E27FC236}">
                <a16:creationId xmlns:a16="http://schemas.microsoft.com/office/drawing/2014/main" xmlns="" id="{C6C5ED82-4F92-3378-D802-7D27876C6561}"/>
              </a:ext>
            </a:extLst>
          </p:cNvPr>
          <p:cNvSpPr/>
          <p:nvPr/>
        </p:nvSpPr>
        <p:spPr>
          <a:xfrm>
            <a:off x="4741096" y="4355690"/>
            <a:ext cx="1953313" cy="770827"/>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dirty="0">
                <a:solidFill>
                  <a:schemeClr val="tx1"/>
                </a:solidFill>
              </a:rPr>
              <a:t>Shows our Portfolio  </a:t>
            </a:r>
          </a:p>
        </p:txBody>
      </p:sp>
      <p:sp>
        <p:nvSpPr>
          <p:cNvPr id="34" name="TextBox 33">
            <a:extLst>
              <a:ext uri="{FF2B5EF4-FFF2-40B4-BE49-F238E27FC236}">
                <a16:creationId xmlns:a16="http://schemas.microsoft.com/office/drawing/2014/main" xmlns="" id="{82CC3924-6554-4D07-7804-276C387AA0BC}"/>
              </a:ext>
            </a:extLst>
          </p:cNvPr>
          <p:cNvSpPr txBox="1"/>
          <p:nvPr/>
        </p:nvSpPr>
        <p:spPr>
          <a:xfrm>
            <a:off x="2911059" y="6469646"/>
            <a:ext cx="6059095" cy="369332"/>
          </a:xfrm>
          <a:prstGeom prst="rect">
            <a:avLst/>
          </a:prstGeom>
          <a:noFill/>
        </p:spPr>
        <p:txBody>
          <a:bodyPr wrap="none" rtlCol="0">
            <a:spAutoFit/>
          </a:bodyPr>
          <a:lstStyle/>
          <a:p>
            <a:r>
              <a:rPr lang="en-IN" b="1" dirty="0"/>
              <a:t>Note : </a:t>
            </a:r>
            <a:r>
              <a:rPr lang="en-IN" dirty="0"/>
              <a:t>Chatbots available in all sections for Personal Assistance</a:t>
            </a:r>
          </a:p>
        </p:txBody>
      </p:sp>
      <p:sp>
        <p:nvSpPr>
          <p:cNvPr id="36" name="Rectangle: Rounded Corners 35">
            <a:extLst>
              <a:ext uri="{FF2B5EF4-FFF2-40B4-BE49-F238E27FC236}">
                <a16:creationId xmlns:a16="http://schemas.microsoft.com/office/drawing/2014/main" xmlns="" id="{282A660E-1058-E639-A382-BFB96EB904AD}"/>
              </a:ext>
            </a:extLst>
          </p:cNvPr>
          <p:cNvSpPr/>
          <p:nvPr/>
        </p:nvSpPr>
        <p:spPr>
          <a:xfrm>
            <a:off x="4770772" y="5622190"/>
            <a:ext cx="1893959" cy="846589"/>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 </a:t>
            </a:r>
          </a:p>
        </p:txBody>
      </p:sp>
      <p:cxnSp>
        <p:nvCxnSpPr>
          <p:cNvPr id="37" name="Straight Arrow Connector 36">
            <a:extLst>
              <a:ext uri="{FF2B5EF4-FFF2-40B4-BE49-F238E27FC236}">
                <a16:creationId xmlns:a16="http://schemas.microsoft.com/office/drawing/2014/main" xmlns="" id="{1AD4F91C-E0CB-863C-29C3-2EA574C4FA1E}"/>
              </a:ext>
            </a:extLst>
          </p:cNvPr>
          <p:cNvCxnSpPr>
            <a:cxnSpLocks/>
          </p:cNvCxnSpPr>
          <p:nvPr/>
        </p:nvCxnSpPr>
        <p:spPr>
          <a:xfrm>
            <a:off x="5635260" y="5126281"/>
            <a:ext cx="0" cy="4959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8" name="TextBox 37">
            <a:extLst>
              <a:ext uri="{FF2B5EF4-FFF2-40B4-BE49-F238E27FC236}">
                <a16:creationId xmlns:a16="http://schemas.microsoft.com/office/drawing/2014/main" xmlns="" id="{55D4F06C-B439-30E9-85F5-01F3DC6D5E03}"/>
              </a:ext>
            </a:extLst>
          </p:cNvPr>
          <p:cNvSpPr txBox="1"/>
          <p:nvPr/>
        </p:nvSpPr>
        <p:spPr>
          <a:xfrm>
            <a:off x="5002999" y="5583819"/>
            <a:ext cx="1893953" cy="923330"/>
          </a:xfrm>
          <a:prstGeom prst="rect">
            <a:avLst/>
          </a:prstGeom>
          <a:noFill/>
        </p:spPr>
        <p:txBody>
          <a:bodyPr wrap="square" rtlCol="0">
            <a:spAutoFit/>
          </a:bodyPr>
          <a:lstStyle/>
          <a:p>
            <a:r>
              <a:rPr lang="en-IN" b="1" dirty="0"/>
              <a:t>Suggestions to Improve our Investments</a:t>
            </a:r>
          </a:p>
        </p:txBody>
      </p:sp>
      <p:sp>
        <p:nvSpPr>
          <p:cNvPr id="39" name="Rectangle: Rounded Corners 38">
            <a:extLst>
              <a:ext uri="{FF2B5EF4-FFF2-40B4-BE49-F238E27FC236}">
                <a16:creationId xmlns:a16="http://schemas.microsoft.com/office/drawing/2014/main" xmlns="" id="{3A274FAE-57A5-7D5F-8628-B7D3373339C0}"/>
              </a:ext>
            </a:extLst>
          </p:cNvPr>
          <p:cNvSpPr/>
          <p:nvPr/>
        </p:nvSpPr>
        <p:spPr>
          <a:xfrm>
            <a:off x="8606722" y="5622190"/>
            <a:ext cx="1893959" cy="846589"/>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 </a:t>
            </a:r>
            <a:r>
              <a:rPr lang="en-IN" b="1" dirty="0">
                <a:solidFill>
                  <a:schemeClr val="tx1"/>
                </a:solidFill>
              </a:rPr>
              <a:t>Visual Analytics &amp; Suggestions </a:t>
            </a:r>
          </a:p>
        </p:txBody>
      </p:sp>
      <p:cxnSp>
        <p:nvCxnSpPr>
          <p:cNvPr id="40" name="Straight Arrow Connector 39">
            <a:extLst>
              <a:ext uri="{FF2B5EF4-FFF2-40B4-BE49-F238E27FC236}">
                <a16:creationId xmlns:a16="http://schemas.microsoft.com/office/drawing/2014/main" xmlns="" id="{53648D34-CB26-523F-AD17-FF4654090669}"/>
              </a:ext>
            </a:extLst>
          </p:cNvPr>
          <p:cNvCxnSpPr>
            <a:cxnSpLocks/>
          </p:cNvCxnSpPr>
          <p:nvPr/>
        </p:nvCxnSpPr>
        <p:spPr>
          <a:xfrm>
            <a:off x="9463437" y="5160099"/>
            <a:ext cx="0" cy="4959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82996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xmlns="" id="{16CAECE1-F221-C25A-1E3B-2D71F8FEE460}"/>
              </a:ext>
            </a:extLst>
          </p:cNvPr>
          <p:cNvSpPr/>
          <p:nvPr/>
        </p:nvSpPr>
        <p:spPr>
          <a:xfrm>
            <a:off x="3254927" y="221838"/>
            <a:ext cx="5033543" cy="746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Novelty/Uniqueness </a:t>
            </a:r>
            <a:endParaRPr lang="en-IN" sz="4400" b="1" dirty="0"/>
          </a:p>
        </p:txBody>
      </p:sp>
      <p:sp>
        <p:nvSpPr>
          <p:cNvPr id="2" name="Half Frame 1">
            <a:extLst>
              <a:ext uri="{FF2B5EF4-FFF2-40B4-BE49-F238E27FC236}">
                <a16:creationId xmlns:a16="http://schemas.microsoft.com/office/drawing/2014/main" xmlns="" id="{5751FC99-B85C-29A1-2176-B2C8ECC463E6}"/>
              </a:ext>
            </a:extLst>
          </p:cNvPr>
          <p:cNvSpPr/>
          <p:nvPr/>
        </p:nvSpPr>
        <p:spPr>
          <a:xfrm>
            <a:off x="-14098" y="2681"/>
            <a:ext cx="1527858" cy="1235809"/>
          </a:xfrm>
          <a:prstGeom prst="halfFram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Half Frame 4">
            <a:extLst>
              <a:ext uri="{FF2B5EF4-FFF2-40B4-BE49-F238E27FC236}">
                <a16:creationId xmlns:a16="http://schemas.microsoft.com/office/drawing/2014/main" xmlns="" id="{79555256-64CD-B975-15BF-3ADD0A284DD8}"/>
              </a:ext>
            </a:extLst>
          </p:cNvPr>
          <p:cNvSpPr/>
          <p:nvPr/>
        </p:nvSpPr>
        <p:spPr>
          <a:xfrm rot="5400000">
            <a:off x="10810166" y="85281"/>
            <a:ext cx="1527858" cy="1235809"/>
          </a:xfrm>
          <a:prstGeom prst="halfFram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Half Frame 5">
            <a:extLst>
              <a:ext uri="{FF2B5EF4-FFF2-40B4-BE49-F238E27FC236}">
                <a16:creationId xmlns:a16="http://schemas.microsoft.com/office/drawing/2014/main" xmlns="" id="{5022ABBF-594A-66E4-DF52-B3FFCAF27972}"/>
              </a:ext>
            </a:extLst>
          </p:cNvPr>
          <p:cNvSpPr/>
          <p:nvPr/>
        </p:nvSpPr>
        <p:spPr>
          <a:xfrm rot="16200000">
            <a:off x="-146024" y="5480881"/>
            <a:ext cx="1527858" cy="1235809"/>
          </a:xfrm>
          <a:prstGeom prst="halfFra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7" name="Half Frame 6">
            <a:extLst>
              <a:ext uri="{FF2B5EF4-FFF2-40B4-BE49-F238E27FC236}">
                <a16:creationId xmlns:a16="http://schemas.microsoft.com/office/drawing/2014/main" xmlns="" id="{4C5C4E01-7A02-FF62-F1CB-4B601A16F410}"/>
              </a:ext>
            </a:extLst>
          </p:cNvPr>
          <p:cNvSpPr/>
          <p:nvPr/>
        </p:nvSpPr>
        <p:spPr>
          <a:xfrm rot="10800000">
            <a:off x="10664142" y="5622191"/>
            <a:ext cx="1527858" cy="1235809"/>
          </a:xfrm>
          <a:prstGeom prst="halfFra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TextBox 14">
            <a:extLst>
              <a:ext uri="{FF2B5EF4-FFF2-40B4-BE49-F238E27FC236}">
                <a16:creationId xmlns:a16="http://schemas.microsoft.com/office/drawing/2014/main" xmlns="" id="{5D9EE90E-D25D-1FD9-956B-10BF6C9D47BB}"/>
              </a:ext>
            </a:extLst>
          </p:cNvPr>
          <p:cNvSpPr txBox="1"/>
          <p:nvPr/>
        </p:nvSpPr>
        <p:spPr>
          <a:xfrm>
            <a:off x="1513760" y="1467115"/>
            <a:ext cx="8967830" cy="584775"/>
          </a:xfrm>
          <a:prstGeom prst="rect">
            <a:avLst/>
          </a:prstGeom>
          <a:noFill/>
        </p:spPr>
        <p:txBody>
          <a:bodyPr wrap="square" rtlCol="0">
            <a:spAutoFit/>
          </a:bodyPr>
          <a:lstStyle/>
          <a:p>
            <a:pPr marL="457200" indent="-457200">
              <a:buFont typeface="Wingdings" panose="05000000000000000000" pitchFamily="2" charset="2"/>
              <a:buChar char="Ø"/>
            </a:pPr>
            <a:endParaRPr lang="en-IN" sz="3200" dirty="0"/>
          </a:p>
        </p:txBody>
      </p:sp>
      <p:sp>
        <p:nvSpPr>
          <p:cNvPr id="21" name="TextBox 20">
            <a:extLst>
              <a:ext uri="{FF2B5EF4-FFF2-40B4-BE49-F238E27FC236}">
                <a16:creationId xmlns:a16="http://schemas.microsoft.com/office/drawing/2014/main" xmlns="" id="{69420E6C-D2E6-D176-4A84-F119E3DC7DDB}"/>
              </a:ext>
            </a:extLst>
          </p:cNvPr>
          <p:cNvSpPr txBox="1"/>
          <p:nvPr/>
        </p:nvSpPr>
        <p:spPr>
          <a:xfrm>
            <a:off x="300929" y="1059342"/>
            <a:ext cx="6255559" cy="5601533"/>
          </a:xfrm>
          <a:prstGeom prst="rect">
            <a:avLst/>
          </a:prstGeom>
          <a:noFill/>
        </p:spPr>
        <p:txBody>
          <a:bodyPr wrap="square" rtlCol="0">
            <a:spAutoFit/>
          </a:bodyPr>
          <a:lstStyle/>
          <a:p>
            <a:pPr marL="457200" indent="-457200">
              <a:buFont typeface="Wingdings" panose="05000000000000000000" pitchFamily="2" charset="2"/>
              <a:buChar char="Ø"/>
            </a:pPr>
            <a:r>
              <a:rPr lang="en-US" sz="2600" dirty="0"/>
              <a:t>Smarter finance, simplified life — with AI guidance, seamless interaction, and all-in-one control.</a:t>
            </a:r>
            <a:endParaRPr lang="en-IN" sz="2600" dirty="0"/>
          </a:p>
          <a:p>
            <a:pPr marL="457200" indent="-457200">
              <a:buFont typeface="Wingdings" panose="05000000000000000000" pitchFamily="2" charset="2"/>
              <a:buChar char="Ø"/>
            </a:pPr>
            <a:r>
              <a:rPr lang="en-IN" sz="2600" b="1" dirty="0"/>
              <a:t>Intelligent Guidance</a:t>
            </a:r>
            <a:r>
              <a:rPr lang="en-IN" sz="2600" dirty="0"/>
              <a:t> – AI-driven, personalized financial advice</a:t>
            </a:r>
          </a:p>
          <a:p>
            <a:pPr marL="457200" indent="-457200">
              <a:buFont typeface="Wingdings" panose="05000000000000000000" pitchFamily="2" charset="2"/>
              <a:buChar char="Ø"/>
            </a:pPr>
            <a:r>
              <a:rPr lang="en-IN" sz="2600" b="1" dirty="0"/>
              <a:t>User-Friendly Chat</a:t>
            </a:r>
            <a:r>
              <a:rPr lang="en-IN" sz="2600" dirty="0"/>
              <a:t> –  Easy and Conversational Interface</a:t>
            </a:r>
          </a:p>
          <a:p>
            <a:pPr marL="457200" indent="-457200">
              <a:buFont typeface="Wingdings" panose="05000000000000000000" pitchFamily="2" charset="2"/>
              <a:buChar char="Ø"/>
            </a:pPr>
            <a:r>
              <a:rPr lang="en-US" sz="2600" b="1" dirty="0"/>
              <a:t>All-in-One Finance</a:t>
            </a:r>
            <a:r>
              <a:rPr lang="en-US" sz="2600" dirty="0"/>
              <a:t> – Manage savings, investments, and taxes.</a:t>
            </a:r>
          </a:p>
          <a:p>
            <a:pPr marL="457200" indent="-457200">
              <a:buFont typeface="Wingdings" panose="05000000000000000000" pitchFamily="2" charset="2"/>
              <a:buChar char="Ø"/>
            </a:pPr>
            <a:r>
              <a:rPr lang="en-IN" sz="2600" b="1" dirty="0"/>
              <a:t>Smart Insights – </a:t>
            </a:r>
            <a:r>
              <a:rPr lang="en-IN" sz="2600" dirty="0"/>
              <a:t>Alerts and Visual Dashboards</a:t>
            </a:r>
          </a:p>
          <a:p>
            <a:pPr marL="457200" indent="-457200">
              <a:buFont typeface="Wingdings" panose="05000000000000000000" pitchFamily="2" charset="2"/>
              <a:buChar char="Ø"/>
            </a:pPr>
            <a:r>
              <a:rPr lang="en-IN" sz="2600" b="1" dirty="0"/>
              <a:t>Secure Access</a:t>
            </a:r>
            <a:r>
              <a:rPr lang="en-IN" sz="2600" dirty="0"/>
              <a:t> – Safe, simple multi-device login</a:t>
            </a:r>
            <a:r>
              <a:rPr lang="en-IN" sz="2800" dirty="0"/>
              <a:t>.</a:t>
            </a:r>
          </a:p>
          <a:p>
            <a:endParaRPr lang="en-IN" dirty="0"/>
          </a:p>
        </p:txBody>
      </p:sp>
      <p:pic>
        <p:nvPicPr>
          <p:cNvPr id="43" name="Picture 42">
            <a:extLst>
              <a:ext uri="{FF2B5EF4-FFF2-40B4-BE49-F238E27FC236}">
                <a16:creationId xmlns:a16="http://schemas.microsoft.com/office/drawing/2014/main" xmlns="" id="{6F49C19D-4AEA-E7FF-E7A7-BAD01F7BB0F8}"/>
              </a:ext>
            </a:extLst>
          </p:cNvPr>
          <p:cNvPicPr>
            <a:picLocks noChangeAspect="1"/>
          </p:cNvPicPr>
          <p:nvPr/>
        </p:nvPicPr>
        <p:blipFill>
          <a:blip r:embed="rId3"/>
          <a:stretch>
            <a:fillRect/>
          </a:stretch>
        </p:blipFill>
        <p:spPr>
          <a:xfrm>
            <a:off x="6658198" y="1557999"/>
            <a:ext cx="5356021" cy="42436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6972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74DA379-78D1-CA4D-2453-0E23B99EDBE2}"/>
              </a:ext>
            </a:extLst>
          </p:cNvPr>
          <p:cNvSpPr>
            <a:spLocks noGrp="1"/>
          </p:cNvSpPr>
          <p:nvPr>
            <p:ph idx="1"/>
          </p:nvPr>
        </p:nvSpPr>
        <p:spPr>
          <a:xfrm>
            <a:off x="598831" y="1601339"/>
            <a:ext cx="6850594" cy="5093921"/>
          </a:xfrm>
        </p:spPr>
        <p:txBody>
          <a:bodyPr>
            <a:normAutofit/>
          </a:bodyPr>
          <a:lstStyle/>
          <a:p>
            <a:pPr>
              <a:buFont typeface="Wingdings" panose="05000000000000000000" pitchFamily="2" charset="2"/>
              <a:buChar char="Ø"/>
            </a:pPr>
            <a:r>
              <a:rPr lang="en-US" dirty="0"/>
              <a:t>Encourages active financial planning and adoption of investment and tax-saving tools.</a:t>
            </a:r>
          </a:p>
          <a:p>
            <a:pPr>
              <a:buFont typeface="Wingdings" panose="05000000000000000000" pitchFamily="2" charset="2"/>
              <a:buChar char="Ø"/>
            </a:pPr>
            <a:r>
              <a:rPr lang="en-US" dirty="0"/>
              <a:t>Automates personalized guidance, enabling scalable, cost-effective advisory services.</a:t>
            </a:r>
          </a:p>
          <a:p>
            <a:pPr>
              <a:buFont typeface="Wingdings" panose="05000000000000000000" pitchFamily="2" charset="2"/>
              <a:buChar char="Ø"/>
            </a:pPr>
            <a:r>
              <a:rPr lang="en-US" dirty="0"/>
              <a:t>Reduces financial stress by promoting smart decisions and timely tax compliance.</a:t>
            </a:r>
          </a:p>
          <a:p>
            <a:pPr>
              <a:buFont typeface="Wingdings" panose="05000000000000000000" pitchFamily="2" charset="2"/>
              <a:buChar char="Ø"/>
            </a:pPr>
            <a:r>
              <a:rPr lang="en-US" dirty="0"/>
              <a:t>Improves financial literacy, especially for youth and first-time earners.</a:t>
            </a:r>
          </a:p>
          <a:p>
            <a:pPr>
              <a:buFont typeface="Wingdings" panose="05000000000000000000" pitchFamily="2" charset="2"/>
              <a:buChar char="Ø"/>
            </a:pPr>
            <a:r>
              <a:rPr lang="en-US" dirty="0"/>
              <a:t>Bridges accessibility gaps with a mobile-friendly, inclusive conversational interface.</a:t>
            </a:r>
          </a:p>
          <a:p>
            <a:pPr>
              <a:buFont typeface="Wingdings" panose="05000000000000000000" pitchFamily="2" charset="2"/>
              <a:buChar char="Ø"/>
            </a:pPr>
            <a:endParaRPr lang="en-US" sz="2600" dirty="0"/>
          </a:p>
        </p:txBody>
      </p:sp>
      <p:sp>
        <p:nvSpPr>
          <p:cNvPr id="4" name="Rectangle: Rounded Corners 3">
            <a:extLst>
              <a:ext uri="{FF2B5EF4-FFF2-40B4-BE49-F238E27FC236}">
                <a16:creationId xmlns:a16="http://schemas.microsoft.com/office/drawing/2014/main" xmlns="" id="{C9B3E12B-35E9-0DF0-07C4-B1610815A51D}"/>
              </a:ext>
            </a:extLst>
          </p:cNvPr>
          <p:cNvSpPr/>
          <p:nvPr/>
        </p:nvSpPr>
        <p:spPr>
          <a:xfrm>
            <a:off x="3053594" y="491870"/>
            <a:ext cx="5578826" cy="746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Business/Social Impact</a:t>
            </a:r>
            <a:endParaRPr lang="en-IN" sz="4400" b="1" dirty="0"/>
          </a:p>
        </p:txBody>
      </p:sp>
      <p:sp>
        <p:nvSpPr>
          <p:cNvPr id="2" name="Half Frame 1">
            <a:extLst>
              <a:ext uri="{FF2B5EF4-FFF2-40B4-BE49-F238E27FC236}">
                <a16:creationId xmlns:a16="http://schemas.microsoft.com/office/drawing/2014/main" xmlns="" id="{FAA0589C-C5A0-3AE8-5ABC-143BA84EF993}"/>
              </a:ext>
            </a:extLst>
          </p:cNvPr>
          <p:cNvSpPr/>
          <p:nvPr/>
        </p:nvSpPr>
        <p:spPr>
          <a:xfrm>
            <a:off x="-14098" y="2681"/>
            <a:ext cx="1527858" cy="1235809"/>
          </a:xfrm>
          <a:prstGeom prst="halfFram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Half Frame 4">
            <a:extLst>
              <a:ext uri="{FF2B5EF4-FFF2-40B4-BE49-F238E27FC236}">
                <a16:creationId xmlns:a16="http://schemas.microsoft.com/office/drawing/2014/main" xmlns="" id="{F24BE62C-57A4-132E-0F16-EBF2EE70E9D4}"/>
              </a:ext>
            </a:extLst>
          </p:cNvPr>
          <p:cNvSpPr/>
          <p:nvPr/>
        </p:nvSpPr>
        <p:spPr>
          <a:xfrm rot="5400000">
            <a:off x="10810166" y="85281"/>
            <a:ext cx="1527858" cy="1235809"/>
          </a:xfrm>
          <a:prstGeom prst="halfFram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Half Frame 5">
            <a:extLst>
              <a:ext uri="{FF2B5EF4-FFF2-40B4-BE49-F238E27FC236}">
                <a16:creationId xmlns:a16="http://schemas.microsoft.com/office/drawing/2014/main" xmlns="" id="{4DC733D4-5CC7-B55A-A32F-89A58EE8EEF1}"/>
              </a:ext>
            </a:extLst>
          </p:cNvPr>
          <p:cNvSpPr/>
          <p:nvPr/>
        </p:nvSpPr>
        <p:spPr>
          <a:xfrm rot="16200000">
            <a:off x="-146024" y="5480881"/>
            <a:ext cx="1527858" cy="1235809"/>
          </a:xfrm>
          <a:prstGeom prst="halfFra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7" name="Half Frame 6">
            <a:extLst>
              <a:ext uri="{FF2B5EF4-FFF2-40B4-BE49-F238E27FC236}">
                <a16:creationId xmlns:a16="http://schemas.microsoft.com/office/drawing/2014/main" xmlns="" id="{17117801-6D40-1846-833F-320EF2BCC8AB}"/>
              </a:ext>
            </a:extLst>
          </p:cNvPr>
          <p:cNvSpPr/>
          <p:nvPr/>
        </p:nvSpPr>
        <p:spPr>
          <a:xfrm rot="10800000">
            <a:off x="10664142" y="5622191"/>
            <a:ext cx="1527858" cy="1235809"/>
          </a:xfrm>
          <a:prstGeom prst="halfFra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2" name="Picture 11">
            <a:extLst>
              <a:ext uri="{FF2B5EF4-FFF2-40B4-BE49-F238E27FC236}">
                <a16:creationId xmlns:a16="http://schemas.microsoft.com/office/drawing/2014/main" xmlns="" id="{34522CD5-20F3-5F76-F3A0-EA4C48A0237D}"/>
              </a:ext>
            </a:extLst>
          </p:cNvPr>
          <p:cNvPicPr>
            <a:picLocks noChangeAspect="1"/>
          </p:cNvPicPr>
          <p:nvPr/>
        </p:nvPicPr>
        <p:blipFill>
          <a:blip r:embed="rId2"/>
          <a:stretch>
            <a:fillRect/>
          </a:stretch>
        </p:blipFill>
        <p:spPr>
          <a:xfrm>
            <a:off x="7449425" y="1467115"/>
            <a:ext cx="4009936" cy="482462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238467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xmlns="" id="{7FEBD5F4-6456-931E-8732-BB1A87CC4C55}"/>
              </a:ext>
            </a:extLst>
          </p:cNvPr>
          <p:cNvSpPr/>
          <p:nvPr/>
        </p:nvSpPr>
        <p:spPr>
          <a:xfrm>
            <a:off x="3854899" y="329875"/>
            <a:ext cx="4482202" cy="746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Technology Stack </a:t>
            </a:r>
            <a:endParaRPr lang="en-IN" sz="4400" b="1" dirty="0"/>
          </a:p>
        </p:txBody>
      </p:sp>
      <p:sp>
        <p:nvSpPr>
          <p:cNvPr id="7" name="Half Frame 6">
            <a:extLst>
              <a:ext uri="{FF2B5EF4-FFF2-40B4-BE49-F238E27FC236}">
                <a16:creationId xmlns:a16="http://schemas.microsoft.com/office/drawing/2014/main" xmlns="" id="{D03B6979-F613-A2A4-793C-1E97933F49B9}"/>
              </a:ext>
            </a:extLst>
          </p:cNvPr>
          <p:cNvSpPr/>
          <p:nvPr/>
        </p:nvSpPr>
        <p:spPr>
          <a:xfrm rot="10800000">
            <a:off x="10664142" y="5622191"/>
            <a:ext cx="1527858" cy="1235809"/>
          </a:xfrm>
          <a:prstGeom prst="halfFra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Half Frame 7">
            <a:extLst>
              <a:ext uri="{FF2B5EF4-FFF2-40B4-BE49-F238E27FC236}">
                <a16:creationId xmlns:a16="http://schemas.microsoft.com/office/drawing/2014/main" xmlns="" id="{C7F5BFF0-3A77-9A5E-9E74-2BACA5F13B47}"/>
              </a:ext>
            </a:extLst>
          </p:cNvPr>
          <p:cNvSpPr/>
          <p:nvPr/>
        </p:nvSpPr>
        <p:spPr>
          <a:xfrm rot="16200000">
            <a:off x="-146024" y="5480881"/>
            <a:ext cx="1527858" cy="1235809"/>
          </a:xfrm>
          <a:prstGeom prst="halfFra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9" name="Half Frame 8">
            <a:extLst>
              <a:ext uri="{FF2B5EF4-FFF2-40B4-BE49-F238E27FC236}">
                <a16:creationId xmlns:a16="http://schemas.microsoft.com/office/drawing/2014/main" xmlns="" id="{D357FEAB-5408-E042-5146-5C0CFB57C086}"/>
              </a:ext>
            </a:extLst>
          </p:cNvPr>
          <p:cNvSpPr/>
          <p:nvPr/>
        </p:nvSpPr>
        <p:spPr>
          <a:xfrm>
            <a:off x="-14098" y="2681"/>
            <a:ext cx="1527858" cy="1235809"/>
          </a:xfrm>
          <a:prstGeom prst="halfFram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Half Frame 9">
            <a:extLst>
              <a:ext uri="{FF2B5EF4-FFF2-40B4-BE49-F238E27FC236}">
                <a16:creationId xmlns:a16="http://schemas.microsoft.com/office/drawing/2014/main" xmlns="" id="{AB251236-2D43-CDF6-65E0-FCA5308671B2}"/>
              </a:ext>
            </a:extLst>
          </p:cNvPr>
          <p:cNvSpPr/>
          <p:nvPr/>
        </p:nvSpPr>
        <p:spPr>
          <a:xfrm rot="5400000">
            <a:off x="10810166" y="85281"/>
            <a:ext cx="1527858" cy="1235809"/>
          </a:xfrm>
          <a:prstGeom prst="halfFram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Content Placeholder 2">
            <a:extLst>
              <a:ext uri="{FF2B5EF4-FFF2-40B4-BE49-F238E27FC236}">
                <a16:creationId xmlns:a16="http://schemas.microsoft.com/office/drawing/2014/main" xmlns="" id="{067C94F6-CFFF-1B5A-EB3F-9D380FD9ADCB}"/>
              </a:ext>
            </a:extLst>
          </p:cNvPr>
          <p:cNvSpPr txBox="1">
            <a:spLocks/>
          </p:cNvSpPr>
          <p:nvPr/>
        </p:nvSpPr>
        <p:spPr>
          <a:xfrm>
            <a:off x="942355" y="1455645"/>
            <a:ext cx="10585241" cy="59424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b="1" dirty="0"/>
              <a:t>Backend</a:t>
            </a:r>
            <a:r>
              <a:rPr lang="en-IN" dirty="0"/>
              <a:t>: Python – Core logic, data processing, and integration.</a:t>
            </a:r>
          </a:p>
          <a:p>
            <a:pPr>
              <a:buFont typeface="Wingdings" panose="05000000000000000000" pitchFamily="2" charset="2"/>
              <a:buChar char="Ø"/>
            </a:pPr>
            <a:r>
              <a:rPr lang="en-IN" b="1" dirty="0"/>
              <a:t>AI/NLP</a:t>
            </a:r>
            <a:r>
              <a:rPr lang="en-IN" dirty="0"/>
              <a:t>: </a:t>
            </a:r>
            <a:r>
              <a:rPr lang="en-IN" dirty="0" err="1"/>
              <a:t>HuggingFace</a:t>
            </a:r>
            <a:r>
              <a:rPr lang="en-IN" dirty="0"/>
              <a:t> Transformers – Custom language models for financial dialogue and text classification, Granite – For intelligent, financial-focused chatbot interactions.</a:t>
            </a:r>
          </a:p>
          <a:p>
            <a:pPr>
              <a:buFont typeface="Wingdings" panose="05000000000000000000" pitchFamily="2" charset="2"/>
              <a:buChar char="Ø"/>
            </a:pPr>
            <a:r>
              <a:rPr lang="en-IN" b="1" dirty="0"/>
              <a:t>Frontend &amp; Visualization</a:t>
            </a:r>
            <a:r>
              <a:rPr lang="en-IN" dirty="0"/>
              <a:t>: </a:t>
            </a:r>
            <a:r>
              <a:rPr lang="en-IN" dirty="0" err="1"/>
              <a:t>Streamlit</a:t>
            </a:r>
            <a:r>
              <a:rPr lang="en-IN" dirty="0"/>
              <a:t> charts - </a:t>
            </a:r>
            <a:r>
              <a:rPr lang="en-US" dirty="0"/>
              <a:t>For investment performance, savings breakdowns, and tax timelines</a:t>
            </a:r>
            <a:r>
              <a:rPr lang="en-IN" dirty="0"/>
              <a:t> , </a:t>
            </a:r>
            <a:r>
              <a:rPr lang="en-IN" dirty="0" err="1"/>
              <a:t>Plotly</a:t>
            </a:r>
            <a:r>
              <a:rPr lang="en-IN" dirty="0"/>
              <a:t> – For an interactive UI with charts and dashboards.</a:t>
            </a:r>
          </a:p>
          <a:p>
            <a:pPr>
              <a:buFont typeface="Wingdings" panose="05000000000000000000" pitchFamily="2" charset="2"/>
              <a:buChar char="Ø"/>
            </a:pPr>
            <a:r>
              <a:rPr lang="en-IN" b="1" dirty="0"/>
              <a:t>Database &amp; Auth</a:t>
            </a:r>
            <a:r>
              <a:rPr lang="en-IN" dirty="0"/>
              <a:t>: Firebase / MongoDB – For secure user data, authentication, and financial records.</a:t>
            </a:r>
          </a:p>
          <a:p>
            <a:pPr>
              <a:buFont typeface="Wingdings" panose="05000000000000000000" pitchFamily="2" charset="2"/>
              <a:buChar char="Ø"/>
            </a:pPr>
            <a:r>
              <a:rPr lang="en-IN" b="1" dirty="0"/>
              <a:t>APIs</a:t>
            </a:r>
            <a:r>
              <a:rPr lang="en-IN" dirty="0"/>
              <a:t>: Alpha Vantage - </a:t>
            </a:r>
            <a:r>
              <a:rPr lang="en-US" dirty="0"/>
              <a:t>For real-time stock/investment data</a:t>
            </a:r>
            <a:r>
              <a:rPr lang="en-IN" dirty="0"/>
              <a:t>, Govt Tax APIs – To fetch real-time financial and tax-related data.</a:t>
            </a:r>
            <a:endParaRPr lang="en-US" dirty="0"/>
          </a:p>
        </p:txBody>
      </p:sp>
    </p:spTree>
    <p:extLst>
      <p:ext uri="{BB962C8B-B14F-4D97-AF65-F5344CB8AC3E}">
        <p14:creationId xmlns:p14="http://schemas.microsoft.com/office/powerpoint/2010/main" val="1815886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xmlns="" id="{288C94B4-CC1B-C317-FC8B-A456F37320F2}"/>
              </a:ext>
            </a:extLst>
          </p:cNvPr>
          <p:cNvSpPr/>
          <p:nvPr/>
        </p:nvSpPr>
        <p:spPr>
          <a:xfrm>
            <a:off x="3139817" y="397461"/>
            <a:ext cx="5578826" cy="746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Scope of the Solution </a:t>
            </a:r>
            <a:endParaRPr lang="en-IN" sz="4400" b="1" dirty="0"/>
          </a:p>
        </p:txBody>
      </p:sp>
      <p:sp>
        <p:nvSpPr>
          <p:cNvPr id="2" name="Half Frame 1">
            <a:extLst>
              <a:ext uri="{FF2B5EF4-FFF2-40B4-BE49-F238E27FC236}">
                <a16:creationId xmlns:a16="http://schemas.microsoft.com/office/drawing/2014/main" xmlns="" id="{488AA308-D2F6-BC2A-54AB-F1B79EF22CCE}"/>
              </a:ext>
            </a:extLst>
          </p:cNvPr>
          <p:cNvSpPr/>
          <p:nvPr/>
        </p:nvSpPr>
        <p:spPr>
          <a:xfrm rot="5400000">
            <a:off x="10810166" y="85281"/>
            <a:ext cx="1527858" cy="1235809"/>
          </a:xfrm>
          <a:prstGeom prst="halfFram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Half Frame 4">
            <a:extLst>
              <a:ext uri="{FF2B5EF4-FFF2-40B4-BE49-F238E27FC236}">
                <a16:creationId xmlns:a16="http://schemas.microsoft.com/office/drawing/2014/main" xmlns="" id="{5229A1ED-4CAB-5C3D-C79F-502D351F76F4}"/>
              </a:ext>
            </a:extLst>
          </p:cNvPr>
          <p:cNvSpPr/>
          <p:nvPr/>
        </p:nvSpPr>
        <p:spPr>
          <a:xfrm>
            <a:off x="-14098" y="2681"/>
            <a:ext cx="1527858" cy="1235809"/>
          </a:xfrm>
          <a:prstGeom prst="halfFram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6" name="Half Frame 5">
            <a:extLst>
              <a:ext uri="{FF2B5EF4-FFF2-40B4-BE49-F238E27FC236}">
                <a16:creationId xmlns:a16="http://schemas.microsoft.com/office/drawing/2014/main" xmlns="" id="{9F05E845-3721-6F06-5C17-52823AE50321}"/>
              </a:ext>
            </a:extLst>
          </p:cNvPr>
          <p:cNvSpPr/>
          <p:nvPr/>
        </p:nvSpPr>
        <p:spPr>
          <a:xfrm rot="16200000">
            <a:off x="-146024" y="5480881"/>
            <a:ext cx="1527858" cy="1235809"/>
          </a:xfrm>
          <a:prstGeom prst="halfFra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7" name="Half Frame 6">
            <a:extLst>
              <a:ext uri="{FF2B5EF4-FFF2-40B4-BE49-F238E27FC236}">
                <a16:creationId xmlns:a16="http://schemas.microsoft.com/office/drawing/2014/main" xmlns="" id="{01A4E431-30C9-57BE-37F7-15EB5B46EA89}"/>
              </a:ext>
            </a:extLst>
          </p:cNvPr>
          <p:cNvSpPr/>
          <p:nvPr/>
        </p:nvSpPr>
        <p:spPr>
          <a:xfrm rot="10800000">
            <a:off x="10664142" y="5622191"/>
            <a:ext cx="1527858" cy="1235809"/>
          </a:xfrm>
          <a:prstGeom prst="halfFram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1">
            <a:extLst>
              <a:ext uri="{FF2B5EF4-FFF2-40B4-BE49-F238E27FC236}">
                <a16:creationId xmlns:a16="http://schemas.microsoft.com/office/drawing/2014/main" xmlns="" id="{A14DFAE3-298D-361E-5ED7-0E6BD65A8E0F}"/>
              </a:ext>
            </a:extLst>
          </p:cNvPr>
          <p:cNvSpPr>
            <a:spLocks noGrp="1" noChangeArrowheads="1"/>
          </p:cNvSpPr>
          <p:nvPr>
            <p:ph idx="1"/>
          </p:nvPr>
        </p:nvSpPr>
        <p:spPr bwMode="auto">
          <a:xfrm>
            <a:off x="617905" y="1383201"/>
            <a:ext cx="6307779" cy="5030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Wingdings" panose="05000000000000000000" pitchFamily="2" charset="2"/>
              <a:buChar char="Ø"/>
            </a:pPr>
            <a:r>
              <a:rPr lang="en-US" sz="2600" dirty="0"/>
              <a:t>The </a:t>
            </a:r>
            <a:r>
              <a:rPr lang="en-US" sz="2600" b="1" dirty="0"/>
              <a:t>Personal Financial Chatbot </a:t>
            </a:r>
            <a:r>
              <a:rPr lang="en-US" sz="2600" dirty="0"/>
              <a:t>empowers users with </a:t>
            </a:r>
            <a:r>
              <a:rPr lang="en-US" sz="2600" b="1" dirty="0"/>
              <a:t>AI-driven, real-time insights for smarter financial decisions</a:t>
            </a:r>
            <a:r>
              <a:rPr lang="en-US" sz="2600" dirty="0"/>
              <a:t>. It integrates savings, investments, and tax planning into a single, user-friendly platform. </a:t>
            </a:r>
          </a:p>
          <a:p>
            <a:pPr>
              <a:buFont typeface="Wingdings" panose="05000000000000000000" pitchFamily="2" charset="2"/>
              <a:buChar char="Ø"/>
            </a:pPr>
            <a:r>
              <a:rPr lang="en-US" sz="2600" dirty="0"/>
              <a:t>Designed for users of all experience levels, it simplifies budgeting, tracks investment performance, and ensures timely tax compliance. </a:t>
            </a:r>
          </a:p>
          <a:p>
            <a:pPr>
              <a:buFont typeface="Wingdings" panose="05000000000000000000" pitchFamily="2" charset="2"/>
              <a:buChar char="Ø"/>
            </a:pPr>
            <a:r>
              <a:rPr lang="en-US" sz="2600" dirty="0"/>
              <a:t>Its mobile-first, scalable architecture makes it ideal for integration with fintech services and extending financial literacy to underserved and rural communities.</a:t>
            </a:r>
          </a:p>
        </p:txBody>
      </p:sp>
      <p:pic>
        <p:nvPicPr>
          <p:cNvPr id="10" name="Picture 9">
            <a:extLst>
              <a:ext uri="{FF2B5EF4-FFF2-40B4-BE49-F238E27FC236}">
                <a16:creationId xmlns:a16="http://schemas.microsoft.com/office/drawing/2014/main" xmlns="" id="{3C10C8D4-95D5-5E53-1CBA-2A281742D70D}"/>
              </a:ext>
            </a:extLst>
          </p:cNvPr>
          <p:cNvPicPr>
            <a:picLocks noChangeAspect="1"/>
          </p:cNvPicPr>
          <p:nvPr/>
        </p:nvPicPr>
        <p:blipFill>
          <a:blip r:embed="rId2"/>
          <a:stretch>
            <a:fillRect/>
          </a:stretch>
        </p:blipFill>
        <p:spPr>
          <a:xfrm>
            <a:off x="7174169" y="1278339"/>
            <a:ext cx="3978123" cy="50708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4316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Congitive AI Hackethon</Template>
  <TotalTime>2329</TotalTime>
  <Words>678</Words>
  <Application>Microsoft Office PowerPoint</Application>
  <PresentationFormat>Widescreen</PresentationFormat>
  <Paragraphs>64</Paragraphs>
  <Slides>11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ADLaM Display</vt:lpstr>
      <vt:lpstr>Arial</vt:lpstr>
      <vt:lpstr>Arial Black</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kishore medisetti</dc:creator>
  <cp:lastModifiedBy>ASUS</cp:lastModifiedBy>
  <cp:revision>2</cp:revision>
  <dcterms:created xsi:type="dcterms:W3CDTF">2025-07-31T07:42:19Z</dcterms:created>
  <dcterms:modified xsi:type="dcterms:W3CDTF">2025-08-02T05:50:50Z</dcterms:modified>
</cp:coreProperties>
</file>